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9" r:id="rId3"/>
    <p:sldId id="290" r:id="rId4"/>
    <p:sldId id="291" r:id="rId5"/>
    <p:sldId id="293" r:id="rId6"/>
    <p:sldId id="295" r:id="rId7"/>
    <p:sldId id="265" r:id="rId8"/>
    <p:sldId id="266" r:id="rId9"/>
    <p:sldId id="267" r:id="rId10"/>
    <p:sldId id="257" r:id="rId11"/>
    <p:sldId id="258" r:id="rId12"/>
    <p:sldId id="288" r:id="rId13"/>
    <p:sldId id="260" r:id="rId14"/>
    <p:sldId id="262" r:id="rId15"/>
    <p:sldId id="270" r:id="rId16"/>
    <p:sldId id="273" r:id="rId17"/>
    <p:sldId id="274" r:id="rId18"/>
    <p:sldId id="275" r:id="rId19"/>
    <p:sldId id="299" r:id="rId20"/>
    <p:sldId id="300" r:id="rId21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7944BD8A-9513-4229-BC46-84D3E8C33785}" type="datetimeFigureOut">
              <a:rPr lang="sk-SK" smtClean="0"/>
              <a:t>4.12.2014</a:t>
            </a:fld>
            <a:endParaRPr lang="sk-SK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A3477D0A-0B94-4475-88E6-C6F237333634}" type="slidenum">
              <a:rPr lang="sk-SK" smtClean="0"/>
              <a:t>‹#›</a:t>
            </a:fld>
            <a:endParaRPr lang="sk-SK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4BD8A-9513-4229-BC46-84D3E8C33785}" type="datetimeFigureOut">
              <a:rPr lang="sk-SK" smtClean="0"/>
              <a:t>4.12.2014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77D0A-0B94-4475-88E6-C6F237333634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4BD8A-9513-4229-BC46-84D3E8C33785}" type="datetimeFigureOut">
              <a:rPr lang="sk-SK" smtClean="0"/>
              <a:t>4.12.2014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77D0A-0B94-4475-88E6-C6F237333634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4BD8A-9513-4229-BC46-84D3E8C33785}" type="datetimeFigureOut">
              <a:rPr lang="sk-SK" smtClean="0"/>
              <a:t>4.12.2014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77D0A-0B94-4475-88E6-C6F237333634}" type="slidenum">
              <a:rPr lang="sk-SK" smtClean="0"/>
              <a:t>‹#›</a:t>
            </a:fld>
            <a:endParaRPr lang="sk-SK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4BD8A-9513-4229-BC46-84D3E8C33785}" type="datetimeFigureOut">
              <a:rPr lang="sk-SK" smtClean="0"/>
              <a:t>4.12.2014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77D0A-0B94-4475-88E6-C6F237333634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4BD8A-9513-4229-BC46-84D3E8C33785}" type="datetimeFigureOut">
              <a:rPr lang="sk-SK" smtClean="0"/>
              <a:t>4.12.2014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77D0A-0B94-4475-88E6-C6F237333634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4BD8A-9513-4229-BC46-84D3E8C33785}" type="datetimeFigureOut">
              <a:rPr lang="sk-SK" smtClean="0"/>
              <a:t>4.12.2014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77D0A-0B94-4475-88E6-C6F237333634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4BD8A-9513-4229-BC46-84D3E8C33785}" type="datetimeFigureOut">
              <a:rPr lang="sk-SK" smtClean="0"/>
              <a:t>4.12.2014</a:t>
            </a:fld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77D0A-0B94-4475-88E6-C6F237333634}" type="slidenum">
              <a:rPr lang="sk-SK" smtClean="0"/>
              <a:t>‹#›</a:t>
            </a:fld>
            <a:endParaRPr lang="sk-SK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sk-SK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4BD8A-9513-4229-BC46-84D3E8C33785}" type="datetimeFigureOut">
              <a:rPr lang="sk-SK" smtClean="0"/>
              <a:t>4.12.2014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77D0A-0B94-4475-88E6-C6F237333634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4BD8A-9513-4229-BC46-84D3E8C33785}" type="datetimeFigureOut">
              <a:rPr lang="sk-SK" smtClean="0"/>
              <a:t>4.12.2014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77D0A-0B94-4475-88E6-C6F237333634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4BD8A-9513-4229-BC46-84D3E8C33785}" type="datetimeFigureOut">
              <a:rPr lang="sk-SK" smtClean="0"/>
              <a:t>4.12.2014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77D0A-0B94-4475-88E6-C6F237333634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7944BD8A-9513-4229-BC46-84D3E8C33785}" type="datetimeFigureOut">
              <a:rPr lang="sk-SK" smtClean="0"/>
              <a:t>4.12.2014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A3477D0A-0B94-4475-88E6-C6F237333634}" type="slidenum">
              <a:rPr lang="sk-SK" smtClean="0"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9CuGfi9I4KA" TargetMode="External"/><Relationship Id="rId2" Type="http://schemas.openxmlformats.org/officeDocument/2006/relationships/hyperlink" Target="https://www.youtube.com/watch?v=gp2G5m5eeuA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_u3BRY2RF5I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sk-SK" b="1" dirty="0"/>
              <a:t>Postmoderná estetika,  média a  mediálna kultúra	</a:t>
            </a:r>
            <a:r>
              <a:rPr lang="sk-SK" dirty="0"/>
              <a:t/>
            </a:r>
            <a:br>
              <a:rPr lang="sk-SK" dirty="0"/>
            </a:br>
            <a:endParaRPr lang="sk-SK" b="1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sk-SK" dirty="0" smtClean="0"/>
              <a:t>Mgr. Lenka </a:t>
            </a:r>
            <a:r>
              <a:rPr lang="sk-SK" dirty="0" err="1" smtClean="0"/>
              <a:t>Bandurová</a:t>
            </a:r>
            <a:r>
              <a:rPr lang="sk-SK" dirty="0" smtClean="0"/>
              <a:t>, PhD.</a:t>
            </a:r>
          </a:p>
          <a:p>
            <a:r>
              <a:rPr lang="sk-SK" dirty="0" smtClean="0"/>
              <a:t>Inštitút estetiky a umeleckej kultúry </a:t>
            </a:r>
          </a:p>
          <a:p>
            <a:r>
              <a:rPr lang="sk-SK" dirty="0" smtClean="0"/>
              <a:t>FF </a:t>
            </a:r>
            <a:r>
              <a:rPr lang="sk-SK" smtClean="0"/>
              <a:t>PU Prešov</a:t>
            </a:r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4389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sk-SK"/>
              <a:t>Masová kultúra	</a:t>
            </a:r>
          </a:p>
        </p:txBody>
      </p:sp>
      <p:sp>
        <p:nvSpPr>
          <p:cNvPr id="3" name="Zástupný symbol obsahu 2"/>
          <p:cNvSpPr txBox="1">
            <a:spLocks noGrp="1"/>
          </p:cNvSpPr>
          <p:nvPr>
            <p:ph idx="1"/>
          </p:nvPr>
        </p:nvSpPr>
        <p:spPr>
          <a:xfrm>
            <a:off x="1043604" y="1988838"/>
            <a:ext cx="7125114" cy="4051441"/>
          </a:xfrm>
        </p:spPr>
        <p:txBody>
          <a:bodyPr/>
          <a:lstStyle/>
          <a:p>
            <a:pPr lvl="0"/>
            <a:r>
              <a:rPr lang="sk-SK"/>
              <a:t>Pojem pochádza z latinských slov </a:t>
            </a:r>
            <a:r>
              <a:rPr lang="sk-SK" i="1"/>
              <a:t>massa – </a:t>
            </a:r>
            <a:r>
              <a:rPr lang="sk-SK"/>
              <a:t>hmota a </a:t>
            </a:r>
            <a:r>
              <a:rPr lang="sk-SK" i="1"/>
              <a:t>colere </a:t>
            </a:r>
            <a:r>
              <a:rPr lang="sk-SK"/>
              <a:t>– pestovať, starať sa.</a:t>
            </a:r>
          </a:p>
          <a:p>
            <a:pPr lvl="0"/>
            <a:r>
              <a:rPr lang="sk-SK"/>
              <a:t>Vznik v obodbí 18. – 19. storočie, USA a západná Európa</a:t>
            </a:r>
          </a:p>
        </p:txBody>
      </p:sp>
    </p:spTree>
    <p:extLst>
      <p:ext uri="{BB962C8B-B14F-4D97-AF65-F5344CB8AC3E}">
        <p14:creationId xmlns:p14="http://schemas.microsoft.com/office/powerpoint/2010/main" val="3781148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sk-SK"/>
              <a:t>Masová kultúra</a:t>
            </a:r>
          </a:p>
        </p:txBody>
      </p:sp>
      <p:sp>
        <p:nvSpPr>
          <p:cNvPr id="3" name="Zástupný symbol obsahu 2"/>
          <p:cNvSpPr txBox="1"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sk-SK"/>
              <a:t> je súhrn informácií, hodnôt a artefaktov sprostredkovaných masovými médiami tak, aby sa dali ľahko konzumovať čo najširším okruhom príjemcov.</a:t>
            </a:r>
          </a:p>
          <a:p>
            <a:pPr lvl="0"/>
            <a:r>
              <a:rPr lang="sk-SK"/>
              <a:t>Kultúrne produkty, ktoré ponúka sú štandardizované a unifikované</a:t>
            </a:r>
          </a:p>
          <a:p>
            <a:pPr lvl="0"/>
            <a:r>
              <a:rPr lang="sk-SK"/>
              <a:t>Cieľom je publikum pobaviť, poslúžiť k zaplneniu ich voľného času</a:t>
            </a:r>
          </a:p>
          <a:p>
            <a:pPr lvl="0"/>
            <a:r>
              <a:rPr lang="sk-SK"/>
              <a:t>Preferuje menej náročné žánre a podporuje nekritický prístup</a:t>
            </a:r>
          </a:p>
          <a:p>
            <a:pPr lvl="0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52993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sk-SK" dirty="0" smtClean="0"/>
              <a:t>Masová kultúra</a:t>
            </a:r>
            <a:endParaRPr lang="sk-SK" dirty="0"/>
          </a:p>
        </p:txBody>
      </p:sp>
      <p:sp>
        <p:nvSpPr>
          <p:cNvPr id="3" name="Zástupný symbol obsahu 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Stiera kultúrne zvlášnosti a špecifiká</a:t>
            </a:r>
          </a:p>
          <a:p>
            <a:pPr lvl="0"/>
            <a:r>
              <a:rPr lang="sk-SK"/>
              <a:t>Preferuje menej náročné žánre</a:t>
            </a:r>
          </a:p>
          <a:p>
            <a:pPr lvl="0"/>
            <a:r>
              <a:rPr lang="sk-SK"/>
              <a:t>Podporuje pasívne a nekritické postoje</a:t>
            </a:r>
          </a:p>
        </p:txBody>
      </p:sp>
    </p:spTree>
    <p:extLst>
      <p:ext uri="{BB962C8B-B14F-4D97-AF65-F5344CB8AC3E}">
        <p14:creationId xmlns:p14="http://schemas.microsoft.com/office/powerpoint/2010/main" val="2995040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sk-SK" dirty="0" smtClean="0"/>
              <a:t>Spotrebitelia - prijímatelia</a:t>
            </a:r>
            <a:r>
              <a:rPr lang="sk-SK" dirty="0"/>
              <a:t/>
            </a:r>
            <a:br>
              <a:rPr lang="sk-SK" dirty="0"/>
            </a:br>
            <a:endParaRPr lang="sk-SK" dirty="0"/>
          </a:p>
        </p:txBody>
      </p:sp>
      <p:sp>
        <p:nvSpPr>
          <p:cNvPr id="3" name="Zástupný symbol obsahu 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Nie je určená pre elitu!!!</a:t>
            </a:r>
          </a:p>
          <a:p>
            <a:pPr lvl="0"/>
            <a:r>
              <a:rPr lang="sk-SK"/>
              <a:t>Konzumentom je masové publikum</a:t>
            </a:r>
          </a:p>
          <a:p>
            <a:pPr lvl="0"/>
            <a:r>
              <a:rPr lang="sk-SK"/>
              <a:t>Predávajú najmä masové média</a:t>
            </a:r>
          </a:p>
          <a:p>
            <a:pPr lvl="0"/>
            <a:r>
              <a:rPr lang="sk-SK"/>
              <a:t>Vytvára uniformných konzumentov, ktorí požadujú ďalší prísun produtov</a:t>
            </a:r>
          </a:p>
          <a:p>
            <a:pPr lvl="0"/>
            <a:r>
              <a:rPr lang="sk-SK"/>
              <a:t>Publikum je homogénne</a:t>
            </a:r>
          </a:p>
          <a:p>
            <a:pPr lvl="0"/>
            <a:r>
              <a:rPr lang="sk-SK"/>
              <a:t>Pojem masové publikum zahŕňa prevažne nižšie a stredné vrstvy</a:t>
            </a:r>
          </a:p>
        </p:txBody>
      </p:sp>
    </p:spTree>
    <p:extLst>
      <p:ext uri="{BB962C8B-B14F-4D97-AF65-F5344CB8AC3E}">
        <p14:creationId xmlns:p14="http://schemas.microsoft.com/office/powerpoint/2010/main" val="1882126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sk-SK"/>
              <a:t>Produkt masovej spoločnosti</a:t>
            </a:r>
          </a:p>
        </p:txBody>
      </p:sp>
      <p:sp>
        <p:nvSpPr>
          <p:cNvPr id="3" name="Zástupný symbol obsahu 2"/>
          <p:cNvSpPr txBox="1"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sk-SK" b="1" dirty="0"/>
              <a:t>H. </a:t>
            </a:r>
            <a:r>
              <a:rPr lang="sk-SK" b="1" dirty="0" err="1"/>
              <a:t>Arendtová</a:t>
            </a:r>
            <a:r>
              <a:rPr lang="sk-SK" b="1" dirty="0"/>
              <a:t> </a:t>
            </a:r>
          </a:p>
          <a:p>
            <a:pPr lvl="0"/>
            <a:r>
              <a:rPr lang="sk-SK" dirty="0" err="1"/>
              <a:t>Spoločnsoť</a:t>
            </a:r>
            <a:r>
              <a:rPr lang="sk-SK" dirty="0"/>
              <a:t> začala kultúru používať k vlastným cieľom – postavenie, úspech</a:t>
            </a:r>
          </a:p>
          <a:p>
            <a:pPr lvl="0"/>
            <a:r>
              <a:rPr lang="sk-SK" dirty="0"/>
              <a:t>Tradičná spoločnosť kultúru </a:t>
            </a:r>
            <a:r>
              <a:rPr lang="sk-SK" dirty="0" err="1"/>
              <a:t>nesprotrebovala</a:t>
            </a:r>
            <a:r>
              <a:rPr lang="sk-SK" dirty="0"/>
              <a:t>, chcela ju</a:t>
            </a:r>
          </a:p>
          <a:p>
            <a:pPr lvl="0"/>
            <a:r>
              <a:rPr lang="sk-SK" dirty="0"/>
              <a:t>Masová spoločnosť kultúru nechce, chce zábavu!!!!</a:t>
            </a:r>
          </a:p>
          <a:p>
            <a:pPr lvl="0"/>
            <a:r>
              <a:rPr lang="sk-SK" dirty="0"/>
              <a:t>Zábava sa konzumuje ako nejaký tovar</a:t>
            </a:r>
          </a:p>
          <a:p>
            <a:pPr lvl="0"/>
            <a:r>
              <a:rPr lang="sk-SK" dirty="0"/>
              <a:t>Používa pojem MASOVÁ ZÁBAVA</a:t>
            </a:r>
          </a:p>
        </p:txBody>
      </p:sp>
    </p:spTree>
    <p:extLst>
      <p:ext uri="{BB962C8B-B14F-4D97-AF65-F5344CB8AC3E}">
        <p14:creationId xmlns:p14="http://schemas.microsoft.com/office/powerpoint/2010/main" val="62020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POSTMODERNIZMUS</a:t>
            </a:r>
          </a:p>
        </p:txBody>
      </p:sp>
      <p:sp>
        <p:nvSpPr>
          <p:cNvPr id="260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sk-SK"/>
              <a:t>1x v roku 1960 použil amer. sociológ Daniel Bell v knihe </a:t>
            </a:r>
            <a:r>
              <a:rPr lang="sk-SK" i="1"/>
              <a:t>Koniec ideológie</a:t>
            </a:r>
          </a:p>
          <a:p>
            <a:pPr>
              <a:lnSpc>
                <a:spcPct val="90000"/>
              </a:lnSpc>
            </a:pPr>
            <a:r>
              <a:rPr lang="sk-SK"/>
              <a:t>súhrnný pojem pre rôzne prejavy euro-americkej kultúry a umenia poslednej tretiny 20. storočia, ktoré sú vo väzbä na zmenu technicko-ekonomických podmienok postindustriálnej spoločnosti a súvisia s kritikou a revíziou moderny a avantgardy</a:t>
            </a:r>
          </a:p>
        </p:txBody>
      </p:sp>
    </p:spTree>
    <p:extLst>
      <p:ext uri="{BB962C8B-B14F-4D97-AF65-F5344CB8AC3E}">
        <p14:creationId xmlns:p14="http://schemas.microsoft.com/office/powerpoint/2010/main" val="27291472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009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POSTMODERNIZMUS</a:t>
            </a:r>
          </a:p>
        </p:txBody>
      </p:sp>
      <p:sp>
        <p:nvSpPr>
          <p:cNvPr id="26214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sk-SK" b="1"/>
              <a:t>Postmoderné umenie</a:t>
            </a:r>
            <a:r>
              <a:rPr lang="sk-SK"/>
              <a:t> – definované ako stav mysle alebo ducha – Jean Francois Lyotard</a:t>
            </a:r>
          </a:p>
          <a:p>
            <a:pPr>
              <a:lnSpc>
                <a:spcPct val="90000"/>
              </a:lnSpc>
            </a:pPr>
            <a:r>
              <a:rPr lang="sk-SK"/>
              <a:t>nie je uchopiteľné v tradičných kategóriach slohov a štýlov, lebo sa tu prejavuje množstvo individuálnych umeleckých stratégii</a:t>
            </a:r>
          </a:p>
          <a:p>
            <a:pPr>
              <a:lnSpc>
                <a:spcPct val="90000"/>
              </a:lnSpc>
            </a:pPr>
            <a:r>
              <a:rPr lang="sk-SK"/>
              <a:t>tematizovanie problému minorít –</a:t>
            </a:r>
            <a:r>
              <a:rPr lang="sk-SK" sz="2800"/>
              <a:t>homosexualita, feminizmus, kritika spoločnosti</a:t>
            </a:r>
          </a:p>
        </p:txBody>
      </p:sp>
    </p:spTree>
    <p:extLst>
      <p:ext uri="{BB962C8B-B14F-4D97-AF65-F5344CB8AC3E}">
        <p14:creationId xmlns:p14="http://schemas.microsoft.com/office/powerpoint/2010/main" val="1830736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sz="4000" b="1"/>
              <a:t>Hlavné znaky posmodernizmu</a:t>
            </a:r>
          </a:p>
        </p:txBody>
      </p:sp>
      <p:sp>
        <p:nvSpPr>
          <p:cNvPr id="26317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sk-SK"/>
              <a:t>autor zmizol</a:t>
            </a:r>
          </a:p>
          <a:p>
            <a:pPr>
              <a:lnSpc>
                <a:spcPct val="90000"/>
              </a:lnSpc>
            </a:pPr>
            <a:r>
              <a:rPr lang="sk-SK"/>
              <a:t>stierajú sa hranice medzi vysokou elitárnou a masovou kultúrou, komerčnou</a:t>
            </a:r>
          </a:p>
          <a:p>
            <a:pPr>
              <a:lnSpc>
                <a:spcPct val="90000"/>
              </a:lnSpc>
            </a:pPr>
            <a:r>
              <a:rPr lang="sk-SK"/>
              <a:t>negácia individualizmu, originality a idey pokroku v umení</a:t>
            </a:r>
          </a:p>
          <a:p>
            <a:pPr>
              <a:lnSpc>
                <a:spcPct val="90000"/>
              </a:lnSpc>
            </a:pPr>
            <a:r>
              <a:rPr lang="sk-SK"/>
              <a:t>pluralizmus</a:t>
            </a:r>
          </a:p>
          <a:p>
            <a:pPr>
              <a:lnSpc>
                <a:spcPct val="90000"/>
              </a:lnSpc>
            </a:pPr>
            <a:r>
              <a:rPr lang="sk-SK"/>
              <a:t>synkretizmus </a:t>
            </a:r>
            <a:r>
              <a:rPr lang="sk-SK" sz="2800"/>
              <a:t>ako opozícia voči modernistickej snahe o žánrovú a štylovú čistotu</a:t>
            </a:r>
          </a:p>
          <a:p>
            <a:pPr>
              <a:lnSpc>
                <a:spcPct val="90000"/>
              </a:lnSpc>
            </a:pPr>
            <a:r>
              <a:rPr lang="sk-SK"/>
              <a:t>štýlový eklektizmus</a:t>
            </a:r>
          </a:p>
        </p:txBody>
      </p:sp>
    </p:spTree>
    <p:extLst>
      <p:ext uri="{BB962C8B-B14F-4D97-AF65-F5344CB8AC3E}">
        <p14:creationId xmlns:p14="http://schemas.microsoft.com/office/powerpoint/2010/main" val="2383733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Postmoderná estetika	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Nie je homogénna</a:t>
            </a:r>
          </a:p>
          <a:p>
            <a:r>
              <a:rPr lang="sk-SK" dirty="0" smtClean="0"/>
              <a:t>Vyznačuje sa vysokou mierou plurality (eklekticizmus za istých okolností)</a:t>
            </a:r>
          </a:p>
          <a:p>
            <a:r>
              <a:rPr lang="sk-SK" dirty="0" smtClean="0"/>
              <a:t>Neexistuje dominantný prúd</a:t>
            </a:r>
          </a:p>
          <a:p>
            <a:r>
              <a:rPr lang="sk-SK" dirty="0" smtClean="0"/>
              <a:t>Odmieta sa akákoľvek estetická teória</a:t>
            </a:r>
          </a:p>
          <a:p>
            <a:r>
              <a:rPr lang="sk-SK" dirty="0" smtClean="0"/>
              <a:t>Reaguje na umenie moderny</a:t>
            </a:r>
          </a:p>
        </p:txBody>
      </p:sp>
    </p:spTree>
    <p:extLst>
      <p:ext uri="{BB962C8B-B14F-4D97-AF65-F5344CB8AC3E}">
        <p14:creationId xmlns:p14="http://schemas.microsoft.com/office/powerpoint/2010/main" val="3710449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Postmoderná estetika	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Dekompozícia </a:t>
            </a:r>
            <a:r>
              <a:rPr lang="sk-SK" dirty="0" smtClean="0"/>
              <a:t>a dekonštrukcia klasických estetických teórií</a:t>
            </a:r>
          </a:p>
        </p:txBody>
      </p:sp>
    </p:spTree>
    <p:extLst>
      <p:ext uri="{BB962C8B-B14F-4D97-AF65-F5344CB8AC3E}">
        <p14:creationId xmlns:p14="http://schemas.microsoft.com/office/powerpoint/2010/main" val="4223534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err="1" smtClean="0"/>
              <a:t>Da</a:t>
            </a:r>
            <a:r>
              <a:rPr lang="sk-SK" dirty="0" smtClean="0"/>
              <a:t> </a:t>
            </a:r>
            <a:r>
              <a:rPr lang="sk-SK" dirty="0" err="1" smtClean="0"/>
              <a:t>Vinci</a:t>
            </a:r>
            <a:endParaRPr lang="sk-SK" dirty="0"/>
          </a:p>
        </p:txBody>
      </p:sp>
      <p:pic>
        <p:nvPicPr>
          <p:cNvPr id="1026" name="Picture 2" descr="C:\Users\User\Desktop\Mona_Lisa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14456" y="2974975"/>
            <a:ext cx="1873363" cy="283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 err="1" smtClean="0"/>
              <a:t>Duchamp</a:t>
            </a:r>
            <a:r>
              <a:rPr lang="sk-SK" dirty="0" smtClean="0"/>
              <a:t> </a:t>
            </a:r>
            <a:endParaRPr lang="sk-SK" dirty="0"/>
          </a:p>
        </p:txBody>
      </p:sp>
      <p:pic>
        <p:nvPicPr>
          <p:cNvPr id="1027" name="Picture 3" descr="C:\Users\User\Desktop\duchamp_mona_lisa_bidlo_not_duchamp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5025" y="3197884"/>
            <a:ext cx="3419475" cy="2389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03485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problémy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k-SK" dirty="0" smtClean="0"/>
              <a:t>Zmenili postoj k U a UD – U rozšírili aj na život človeka</a:t>
            </a:r>
          </a:p>
          <a:p>
            <a:r>
              <a:rPr lang="sk-SK" dirty="0" smtClean="0"/>
              <a:t>Zmenili špecifický jazyk U – </a:t>
            </a:r>
            <a:r>
              <a:rPr lang="sk-SK" dirty="0" err="1" smtClean="0"/>
              <a:t>Derrida</a:t>
            </a:r>
            <a:r>
              <a:rPr lang="sk-SK" dirty="0" smtClean="0"/>
              <a:t> – Dekonštrukcia </a:t>
            </a:r>
            <a:r>
              <a:rPr lang="sk-SK" dirty="0" err="1" smtClean="0"/>
              <a:t>jakyka</a:t>
            </a:r>
            <a:r>
              <a:rPr lang="sk-SK" dirty="0" smtClean="0"/>
              <a:t>, </a:t>
            </a:r>
            <a:r>
              <a:rPr lang="sk-SK" dirty="0" err="1" smtClean="0"/>
              <a:t>Foucalt</a:t>
            </a:r>
            <a:r>
              <a:rPr lang="sk-SK" dirty="0" smtClean="0"/>
              <a:t>, </a:t>
            </a:r>
            <a:r>
              <a:rPr lang="sk-SK" dirty="0" err="1" smtClean="0"/>
              <a:t>Lyotard</a:t>
            </a:r>
            <a:r>
              <a:rPr lang="sk-SK" dirty="0" smtClean="0"/>
              <a:t> – text má svoje pravidlá, každý text sa môže stať umením</a:t>
            </a:r>
          </a:p>
          <a:p>
            <a:r>
              <a:rPr lang="sk-SK" b="1" dirty="0" smtClean="0"/>
              <a:t>Spochybnili autora </a:t>
            </a:r>
            <a:r>
              <a:rPr lang="sk-SK" dirty="0" smtClean="0"/>
              <a:t> a premiestnili ho do stratégie textu, 1 autor akoby tvoril vždy nový text – </a:t>
            </a:r>
            <a:r>
              <a:rPr lang="sk-SK" b="1" dirty="0" smtClean="0"/>
              <a:t>pluralita autorov </a:t>
            </a:r>
            <a:r>
              <a:rPr lang="sk-SK" dirty="0" smtClean="0"/>
              <a:t>– každý text tvorí svojho autora– </a:t>
            </a:r>
            <a:r>
              <a:rPr lang="sk-SK" dirty="0" err="1" smtClean="0"/>
              <a:t>Foucalt</a:t>
            </a:r>
            <a:r>
              <a:rPr lang="sk-SK" dirty="0" smtClean="0"/>
              <a:t> – autor zmizol</a:t>
            </a:r>
          </a:p>
          <a:p>
            <a:endParaRPr lang="sk-SK" b="1" dirty="0"/>
          </a:p>
        </p:txBody>
      </p:sp>
    </p:spTree>
    <p:extLst>
      <p:ext uri="{BB962C8B-B14F-4D97-AF65-F5344CB8AC3E}">
        <p14:creationId xmlns:p14="http://schemas.microsoft.com/office/powerpoint/2010/main" val="148875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/>
            </a:r>
            <a:br>
              <a:rPr lang="sk-SK" dirty="0"/>
            </a:b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dirty="0" smtClean="0"/>
              <a:t>Od U očakávajú, aby plnilo funkciu nástroja, U sa stáva nástrojom na vyjadrenie</a:t>
            </a:r>
          </a:p>
          <a:p>
            <a:r>
              <a:rPr lang="sk-SK" dirty="0" smtClean="0"/>
              <a:t>Je v službách filozofie, etiky, </a:t>
            </a:r>
            <a:r>
              <a:rPr lang="sk-SK" dirty="0" err="1" smtClean="0"/>
              <a:t>spoloč</a:t>
            </a:r>
            <a:r>
              <a:rPr lang="sk-SK" dirty="0" smtClean="0"/>
              <a:t>.- politických pohybov, </a:t>
            </a:r>
          </a:p>
          <a:p>
            <a:r>
              <a:rPr lang="sk-SK" dirty="0" smtClean="0"/>
              <a:t>Spochybňujú výlučnosť umenia, že má cieľ samo v sebe</a:t>
            </a:r>
          </a:p>
          <a:p>
            <a:r>
              <a:rPr lang="sk-SK" dirty="0" smtClean="0"/>
              <a:t>U sa stáva len  z rôznych reprezentácií </a:t>
            </a:r>
            <a:r>
              <a:rPr lang="sk-SK" dirty="0" err="1" smtClean="0"/>
              <a:t>nereprezentovateľného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994998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sz="5400" b="1">
                <a:latin typeface="Batang" pitchFamily="18" charset="-127"/>
              </a:rPr>
              <a:t/>
            </a:r>
            <a:br>
              <a:rPr lang="sk-SK" sz="5400" b="1">
                <a:latin typeface="Batang" pitchFamily="18" charset="-127"/>
              </a:rPr>
            </a:br>
            <a:r>
              <a:rPr lang="sk-SK"/>
              <a:t>INERDISCIPLINARITA</a:t>
            </a:r>
            <a:br>
              <a:rPr lang="sk-SK"/>
            </a:br>
            <a:endParaRPr lang="sk-SK"/>
          </a:p>
        </p:txBody>
      </p:sp>
      <p:sp>
        <p:nvSpPr>
          <p:cNvPr id="7475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None/>
            </a:pPr>
            <a:r>
              <a:rPr lang="sk-SK" sz="2800" dirty="0"/>
              <a:t>-  medziodborové ale zvnútornené prístupy</a:t>
            </a:r>
          </a:p>
          <a:p>
            <a:pPr>
              <a:buFontTx/>
              <a:buChar char="-"/>
            </a:pPr>
            <a:r>
              <a:rPr lang="sk-SK" sz="2800" dirty="0"/>
              <a:t>systém integrujúci celostné poznanie o danom predmete skúmania</a:t>
            </a:r>
          </a:p>
          <a:p>
            <a:pPr>
              <a:buFontTx/>
              <a:buChar char="-"/>
            </a:pPr>
            <a:r>
              <a:rPr lang="sk-SK" sz="2800" dirty="0"/>
              <a:t>komunikácia a dorozumenie medzi pluralitou koncepcií, názorov a riešení, ktoré ponúkajú jednotliví odborníci</a:t>
            </a:r>
          </a:p>
          <a:p>
            <a:pPr>
              <a:buFontTx/>
              <a:buChar char="-"/>
            </a:pPr>
            <a:r>
              <a:rPr lang="sk-SK" sz="2800" dirty="0"/>
              <a:t>forma dialógu poznávacích subjektov</a:t>
            </a:r>
          </a:p>
          <a:p>
            <a:pPr>
              <a:buFontTx/>
              <a:buChar char="-"/>
            </a:pPr>
            <a:r>
              <a:rPr lang="sk-SK" sz="2800" dirty="0"/>
              <a:t>výsledkom </a:t>
            </a:r>
            <a:r>
              <a:rPr lang="sk-SK" sz="2800" dirty="0" err="1"/>
              <a:t>interdisciplinarity</a:t>
            </a:r>
            <a:r>
              <a:rPr lang="sk-SK" sz="2800" dirty="0"/>
              <a:t> je nenásilná zhoda, ktorá si uvedomuje svoju dočasnú platnosť</a:t>
            </a:r>
          </a:p>
          <a:p>
            <a:pPr>
              <a:buFontTx/>
              <a:buNone/>
            </a:pPr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93495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sz="4000"/>
              <a:t>ÚLOHA ESTETIKY V 21. STOROČÍ</a:t>
            </a:r>
          </a:p>
        </p:txBody>
      </p:sp>
      <p:sp>
        <p:nvSpPr>
          <p:cNvPr id="3430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sk-SK"/>
              <a:t>redefinícia klasických estetických kategórii</a:t>
            </a:r>
          </a:p>
          <a:p>
            <a:r>
              <a:rPr lang="sk-SK"/>
              <a:t>okrem klasických vied o umení vytváraťnové disciplíny, ktoré by umožnili lepšie skúmanie predmetu estetiky</a:t>
            </a:r>
          </a:p>
          <a:p>
            <a:r>
              <a:rPr lang="sk-SK"/>
              <a:t>pokúsiť sa teoreticky vysvetliť situácii v „umení po konci umenia“</a:t>
            </a:r>
          </a:p>
          <a:p>
            <a:r>
              <a:rPr lang="sk-SK"/>
              <a:t>spolupráca s inými vednými odbormi</a:t>
            </a:r>
          </a:p>
          <a:p>
            <a:pPr>
              <a:buFont typeface="Wingdings" pitchFamily="2" charset="2"/>
              <a:buNone/>
            </a:pPr>
            <a:endParaRPr lang="sk-SK"/>
          </a:p>
          <a:p>
            <a:pPr>
              <a:buFont typeface="Wingdings" pitchFamily="2" charset="2"/>
              <a:buNone/>
            </a:pPr>
            <a:endParaRPr lang="sk-SK"/>
          </a:p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5936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sz="4000"/>
              <a:t>ÚLOHA ESTETIKY V 21. STOROČÍ</a:t>
            </a:r>
          </a:p>
        </p:txBody>
      </p:sp>
      <p:sp>
        <p:nvSpPr>
          <p:cNvPr id="36966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sk-SK" sz="2800" i="1"/>
          </a:p>
          <a:p>
            <a:r>
              <a:rPr lang="sk-SK" sz="2800" i="1"/>
              <a:t>Estetika dnes nemá moc nad tým, či sa stane nekrológom umenia, nesmie však hrať úlohu pohrebného rečníka a konštatovať všeobecne koniec, kochať sa minulosťou, ľahostajne pod akýmsi titulom, prebiehať k babarstvu, ktoré nie je lepšie ako kultúra, ktorá si barbarstvo zaslúžila ako odplatu za svoje barbarské zlo. </a:t>
            </a:r>
          </a:p>
        </p:txBody>
      </p:sp>
    </p:spTree>
    <p:extLst>
      <p:ext uri="{BB962C8B-B14F-4D97-AF65-F5344CB8AC3E}">
        <p14:creationId xmlns:p14="http://schemas.microsoft.com/office/powerpoint/2010/main" val="270193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sz="4000"/>
              <a:t>ÚLOHA ESTETIKY V 21. STOROČÍ</a:t>
            </a:r>
          </a:p>
        </p:txBody>
      </p:sp>
      <p:sp>
        <p:nvSpPr>
          <p:cNvPr id="37069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sk-SK" sz="2800" i="1"/>
          </a:p>
          <a:p>
            <a:r>
              <a:rPr lang="sk-SK" sz="2800" i="1"/>
              <a:t>Obsah minulého umenia môže teda odstrániť iba umenie. I keď by sa umenie samo odstránilo, keby pominulo alebo zúfalo pokračovalo, nemúsí nutne padnúť jeho samotný obsah. Obsah by bol schopný pomôcť umeniu prežíť v spoločnosti, ktorá by sa zbavila barbarstva svojej kultúry. </a:t>
            </a:r>
          </a:p>
          <a:p>
            <a:pPr>
              <a:buFont typeface="Wingdings" pitchFamily="2" charset="2"/>
              <a:buNone/>
            </a:pPr>
            <a:r>
              <a:rPr lang="sk-SK" sz="2800"/>
              <a:t>				    </a:t>
            </a:r>
            <a:r>
              <a:rPr lang="sk-SK" sz="2400" b="1"/>
              <a:t>Theodor Wiesengrund Adorno</a:t>
            </a:r>
          </a:p>
        </p:txBody>
      </p:sp>
    </p:spTree>
    <p:extLst>
      <p:ext uri="{BB962C8B-B14F-4D97-AF65-F5344CB8AC3E}">
        <p14:creationId xmlns:p14="http://schemas.microsoft.com/office/powerpoint/2010/main" val="3454653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sk-SK"/>
              <a:t>Reklama</a:t>
            </a:r>
          </a:p>
        </p:txBody>
      </p:sp>
      <p:sp>
        <p:nvSpPr>
          <p:cNvPr id="3" name="Zástupný symbol obsahu 2"/>
          <p:cNvSpPr txBox="1"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sk-SK" dirty="0"/>
              <a:t>Orientácia detí nielen na základe výchovy, ale aj médií</a:t>
            </a:r>
          </a:p>
          <a:p>
            <a:pPr lvl="0"/>
            <a:r>
              <a:rPr lang="sk-SK" dirty="0"/>
              <a:t>Média stereotypne prezentujú ženy a mužov podľa pohlavných rolí</a:t>
            </a:r>
          </a:p>
          <a:p>
            <a:pPr lvl="0"/>
            <a:r>
              <a:rPr lang="sk-SK" dirty="0"/>
              <a:t>Žena – gazdinka, matka, upratovačka, sexuálny objekt</a:t>
            </a:r>
          </a:p>
          <a:p>
            <a:pPr lvl="0"/>
            <a:r>
              <a:rPr lang="sk-SK" dirty="0"/>
              <a:t>Muž – technické vynálezy, rýchle autá, živiteľ rodinky</a:t>
            </a:r>
          </a:p>
          <a:p>
            <a:pPr lvl="0"/>
            <a:r>
              <a:rPr lang="sk-SK" dirty="0" smtClean="0"/>
              <a:t>„nálepkovanie“:</a:t>
            </a:r>
            <a:endParaRPr lang="sk-SK" dirty="0"/>
          </a:p>
          <a:p>
            <a:pPr lvl="0"/>
            <a:r>
              <a:rPr lang="sk-SK" dirty="0" smtClean="0">
                <a:hlinkClick r:id="rId2"/>
              </a:rPr>
              <a:t>https</a:t>
            </a:r>
            <a:r>
              <a:rPr lang="sk-SK" dirty="0">
                <a:hlinkClick r:id="rId2"/>
              </a:rPr>
              <a:t>://www.youtube.com/watch?v=gp2G5m5eeuA</a:t>
            </a:r>
            <a:endParaRPr lang="sk-SK" dirty="0"/>
          </a:p>
          <a:p>
            <a:pPr lvl="0"/>
            <a:r>
              <a:rPr lang="sk-SK" dirty="0" smtClean="0"/>
              <a:t>Žena v reklame – vývoj:</a:t>
            </a:r>
            <a:endParaRPr lang="sk-SK" dirty="0"/>
          </a:p>
          <a:p>
            <a:pPr lvl="0"/>
            <a:r>
              <a:rPr lang="sk-SK" dirty="0">
                <a:hlinkClick r:id="rId3"/>
              </a:rPr>
              <a:t>https://</a:t>
            </a:r>
            <a:r>
              <a:rPr lang="sk-SK" dirty="0" smtClean="0">
                <a:hlinkClick r:id="rId3"/>
              </a:rPr>
              <a:t>www.youtube.com/watch?v=9CuGfi9I4KA</a:t>
            </a:r>
            <a:endParaRPr lang="sk-SK" dirty="0" smtClean="0"/>
          </a:p>
          <a:p>
            <a:pPr lvl="0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455031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sk-SK"/>
              <a:t>Masové média a mýtus krásy</a:t>
            </a:r>
          </a:p>
        </p:txBody>
      </p:sp>
      <p:sp>
        <p:nvSpPr>
          <p:cNvPr id="3" name="Zástupný symbol obsahu 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Zdôrazňuje sa vizuálna stránka a nie vnútro a duchovno</a:t>
            </a:r>
          </a:p>
          <a:p>
            <a:pPr lvl="0"/>
            <a:endParaRPr lang="sk-SK"/>
          </a:p>
          <a:p>
            <a:pPr lvl="0"/>
            <a:endParaRPr lang="sk-SK"/>
          </a:p>
          <a:p>
            <a:pPr lvl="0"/>
            <a:r>
              <a:rPr lang="sk-SK">
                <a:hlinkClick r:id="rId2"/>
              </a:rPr>
              <a:t>https://www.youtube.com/watch?v=_u3BRY2RF5I</a:t>
            </a:r>
            <a:endParaRPr lang="sk-SK"/>
          </a:p>
          <a:p>
            <a:pPr lvl="0"/>
            <a:r>
              <a:rPr lang="sk-SK"/>
              <a:t>Social media problem</a:t>
            </a:r>
          </a:p>
        </p:txBody>
      </p:sp>
    </p:spTree>
    <p:extLst>
      <p:ext uri="{BB962C8B-B14F-4D97-AF65-F5344CB8AC3E}">
        <p14:creationId xmlns:p14="http://schemas.microsoft.com/office/powerpoint/2010/main" val="675913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60</TotalTime>
  <Words>764</Words>
  <Application>Microsoft Office PowerPoint</Application>
  <PresentationFormat>Prezentácia na obrazovke (4:3)</PresentationFormat>
  <Paragraphs>97</Paragraphs>
  <Slides>20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20</vt:i4>
      </vt:variant>
    </vt:vector>
  </HeadingPairs>
  <TitlesOfParts>
    <vt:vector size="21" baseType="lpstr">
      <vt:lpstr>Austin</vt:lpstr>
      <vt:lpstr>Postmoderná estetika,  média a  mediálna kultúra  </vt:lpstr>
      <vt:lpstr>Masová kultúra </vt:lpstr>
      <vt:lpstr>Masová kultúra</vt:lpstr>
      <vt:lpstr>Masová kultúra</vt:lpstr>
      <vt:lpstr>Spotrebitelia - prijímatelia </vt:lpstr>
      <vt:lpstr>Produkt masovej spoločnosti</vt:lpstr>
      <vt:lpstr>POSTMODERNIZMUS</vt:lpstr>
      <vt:lpstr>POSTMODERNIZMUS</vt:lpstr>
      <vt:lpstr>Hlavné znaky posmodernizmu</vt:lpstr>
      <vt:lpstr>Postmoderná estetika </vt:lpstr>
      <vt:lpstr>Postmoderná estetika </vt:lpstr>
      <vt:lpstr>Prezentácia programu PowerPoint</vt:lpstr>
      <vt:lpstr>problémy</vt:lpstr>
      <vt:lpstr> </vt:lpstr>
      <vt:lpstr> INERDISCIPLINARITA </vt:lpstr>
      <vt:lpstr>ÚLOHA ESTETIKY V 21. STOROČÍ</vt:lpstr>
      <vt:lpstr>ÚLOHA ESTETIKY V 21. STOROČÍ</vt:lpstr>
      <vt:lpstr>ÚLOHA ESTETIKY V 21. STOROČÍ</vt:lpstr>
      <vt:lpstr>Reklama</vt:lpstr>
      <vt:lpstr>Masové média a mýtus krásy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User</dc:creator>
  <cp:lastModifiedBy>User</cp:lastModifiedBy>
  <cp:revision>14</cp:revision>
  <dcterms:created xsi:type="dcterms:W3CDTF">2014-12-03T19:52:46Z</dcterms:created>
  <dcterms:modified xsi:type="dcterms:W3CDTF">2014-12-04T08:19:26Z</dcterms:modified>
</cp:coreProperties>
</file>