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56" r:id="rId2"/>
    <p:sldId id="260" r:id="rId3"/>
    <p:sldId id="262" r:id="rId4"/>
    <p:sldId id="266" r:id="rId5"/>
    <p:sldId id="269" r:id="rId6"/>
    <p:sldId id="267" r:id="rId7"/>
    <p:sldId id="268" r:id="rId8"/>
    <p:sldId id="272" r:id="rId9"/>
    <p:sldId id="274" r:id="rId10"/>
    <p:sldId id="273" r:id="rId11"/>
    <p:sldId id="275" r:id="rId12"/>
    <p:sldId id="276" r:id="rId13"/>
    <p:sldId id="270" r:id="rId14"/>
    <p:sldId id="261" r:id="rId15"/>
    <p:sldId id="265" r:id="rId16"/>
    <p:sldId id="277" r:id="rId17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589" autoAdjust="0"/>
  </p:normalViewPr>
  <p:slideViewPr>
    <p:cSldViewPr>
      <p:cViewPr>
        <p:scale>
          <a:sx n="60" d="100"/>
          <a:sy n="60" d="100"/>
        </p:scale>
        <p:origin x="-3084" y="-8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269FC6-C49C-4D95-8BC6-05CBD86ECEFE}" type="datetimeFigureOut">
              <a:rPr lang="sk-SK" smtClean="0"/>
              <a:t>4. 12. 2014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76304-BEF6-4ED4-8072-FC50D279757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57167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- niečo, čo musíme urobiť – nielen</a:t>
            </a:r>
            <a:r>
              <a:rPr lang="sk-SK" baseline="0" dirty="0" smtClean="0"/>
              <a:t> </a:t>
            </a:r>
            <a:r>
              <a:rPr lang="sk-SK" baseline="0" dirty="0" err="1" smtClean="0"/>
              <a:t>foto</a:t>
            </a:r>
            <a:r>
              <a:rPr lang="sk-SK" baseline="0" dirty="0" smtClean="0"/>
              <a:t> z dovolenky – nasledujeme manuál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76304-BEF6-4ED4-8072-FC50D2797572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6388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 diskusiách používatelia komunikujú podľa manuálu – nejde len o možnosť vyjadriť svoj názor, ale o akúsi povinnosť stať sa súčasťou danej situácie – momentu, v ktorom sa začínajú odohrávať predpísané scény – napr. stránka 9gag – „top“ komentár často identite vedenej ako dievča/žena, tie nasledujúce majú sexuálny podtext a narážky</a:t>
            </a:r>
          </a:p>
          <a:p>
            <a:pPr lvl="0"/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potom komentáre „prvý“ </a:t>
            </a:r>
          </a:p>
          <a:p>
            <a:pPr lvl="0"/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3, 2, 1 hádka začína „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flame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k-SK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</a:t>
            </a:r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</a:p>
          <a:p>
            <a:pPr lvl="0"/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 obsahu, pri ktorom je jednoduché identifikovať štátnu príslušnosť: „prichádza záplava komentárov v českom jazyku“</a:t>
            </a:r>
          </a:p>
          <a:p>
            <a:pPr lvl="0"/>
            <a:r>
              <a:rPr lang="sk-S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anonymní účastníci tejto komunikačnej udalosti navzájom kooperujú tým, že dodržiavajú manuál – vytvárajú modelové komunikačné repliky a vzájomné reťazové reakcie</a:t>
            </a:r>
          </a:p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76304-BEF6-4ED4-8072-FC50D2797572}" type="slidenum">
              <a:rPr lang="sk-SK" smtClean="0"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20571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využívame možnosť kopírovania, </a:t>
            </a:r>
            <a:r>
              <a:rPr lang="sk-SK" dirty="0" err="1" smtClean="0"/>
              <a:t>zdieľania</a:t>
            </a:r>
            <a:r>
              <a:rPr lang="sk-SK" dirty="0" smtClean="0"/>
              <a:t>, </a:t>
            </a:r>
            <a:r>
              <a:rPr lang="sk-SK" dirty="0" err="1" smtClean="0"/>
              <a:t>lajkovania</a:t>
            </a:r>
            <a:endParaRPr lang="sk-SK" dirty="0" smtClean="0"/>
          </a:p>
          <a:p>
            <a:r>
              <a:rPr lang="sk-SK" dirty="0" smtClean="0"/>
              <a:t>a tvorby – napr. </a:t>
            </a:r>
            <a:r>
              <a:rPr lang="sk-SK" dirty="0" err="1" smtClean="0"/>
              <a:t>instagram</a:t>
            </a:r>
            <a:r>
              <a:rPr lang="sk-SK" dirty="0" smtClean="0"/>
              <a:t>, status ak sa niečo stane</a:t>
            </a:r>
          </a:p>
          <a:p>
            <a:endParaRPr lang="sk-SK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gsw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si musím dať na Facebook – to musím lajknúť – človek MUSÍ – od nepamäti ľudstvo nasleduje manuál – napĺňa šablónu svojim opatrným zásahom a potrebné miesta vyplní presetom. </a:t>
            </a: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gsw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Napr. svadba – od zásnub cez po hostinu až po svadobné “promo” video – všetko  MUSÍ byť ako podľa tzv. svadobnej knihy, inak riskujeme stratu hodnoty</a:t>
            </a: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dirty="0" smtClean="0"/>
              <a:t>fotomontáže, videá, piesne – automaticky vieme, čo s produktom ďalej robiť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dirty="0" smtClean="0"/>
              <a:t>musíme poznať pôvodný návod – nešíria sa len samotné produkty ale aj návody – nie len nejaká</a:t>
            </a:r>
            <a:r>
              <a:rPr lang="sk-SK" baseline="0" dirty="0" smtClean="0"/>
              <a:t> myšlienka, ale aj to, ako niečo vytvoriť, čo robiť</a:t>
            </a:r>
            <a:endParaRPr lang="sk-SK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76304-BEF6-4ED4-8072-FC50D2797572}" type="slidenum">
              <a:rPr lang="sk-SK" smtClean="0"/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9541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 smtClean="0"/>
              <a:t>haul</a:t>
            </a:r>
            <a:r>
              <a:rPr lang="sk-SK" baseline="0" dirty="0" smtClean="0"/>
              <a:t> – čo si kúpil</a:t>
            </a:r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baseline="0" dirty="0" err="1" smtClean="0"/>
              <a:t>tag</a:t>
            </a:r>
            <a:r>
              <a:rPr lang="sk-SK" baseline="0" dirty="0" smtClean="0"/>
              <a:t> – keby bolo keby, čo si myslím,</a:t>
            </a:r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baseline="0" dirty="0" smtClean="0"/>
              <a:t> </a:t>
            </a:r>
            <a:r>
              <a:rPr lang="sk-SK" dirty="0" smtClean="0"/>
              <a:t>DIY Vianoce</a:t>
            </a:r>
          </a:p>
          <a:p>
            <a:r>
              <a:rPr lang="sk-SK" dirty="0" smtClean="0"/>
              <a:t>Buďme ako </a:t>
            </a:r>
            <a:r>
              <a:rPr lang="sk-SK" dirty="0" err="1" smtClean="0"/>
              <a:t>gogo</a:t>
            </a:r>
            <a:r>
              <a:rPr lang="sk-SK" dirty="0" smtClean="0"/>
              <a:t>; urobme si video ako...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76304-BEF6-4ED4-8072-FC50D2797572}" type="slidenum">
              <a:rPr lang="sk-SK" smtClean="0"/>
              <a:t>13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71481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FF2865C-7500-49F0-904F-7890A80854CC}" type="datetimeFigureOut">
              <a:rPr lang="sk-SK" smtClean="0"/>
              <a:t>4. 12. 2014</a:t>
            </a:fld>
            <a:endParaRPr lang="sk-SK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B562ED6-0FC8-42A2-A3ED-DC6DEBEE1669}" type="slidenum">
              <a:rPr lang="sk-SK" smtClean="0"/>
              <a:t>‹#›</a:t>
            </a:fld>
            <a:endParaRPr lang="sk-SK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2865C-7500-49F0-904F-7890A80854CC}" type="datetimeFigureOut">
              <a:rPr lang="sk-SK" smtClean="0"/>
              <a:t>4. 12. 2014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2ED6-0FC8-42A2-A3ED-DC6DEBEE166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2865C-7500-49F0-904F-7890A80854CC}" type="datetimeFigureOut">
              <a:rPr lang="sk-SK" smtClean="0"/>
              <a:t>4. 12. 2014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2ED6-0FC8-42A2-A3ED-DC6DEBEE166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2865C-7500-49F0-904F-7890A80854CC}" type="datetimeFigureOut">
              <a:rPr lang="sk-SK" smtClean="0"/>
              <a:t>4. 12. 2014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2ED6-0FC8-42A2-A3ED-DC6DEBEE1669}" type="slidenum">
              <a:rPr lang="sk-SK" smtClean="0"/>
              <a:t>‹#›</a:t>
            </a:fld>
            <a:endParaRPr lang="sk-S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2865C-7500-49F0-904F-7890A80854CC}" type="datetimeFigureOut">
              <a:rPr lang="sk-SK" smtClean="0"/>
              <a:t>4. 12. 2014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2ED6-0FC8-42A2-A3ED-DC6DEBEE166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2865C-7500-49F0-904F-7890A80854CC}" type="datetimeFigureOut">
              <a:rPr lang="sk-SK" smtClean="0"/>
              <a:t>4. 12. 2014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2ED6-0FC8-42A2-A3ED-DC6DEBEE166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2865C-7500-49F0-904F-7890A80854CC}" type="datetimeFigureOut">
              <a:rPr lang="sk-SK" smtClean="0"/>
              <a:t>4. 12. 2014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2ED6-0FC8-42A2-A3ED-DC6DEBEE166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2865C-7500-49F0-904F-7890A80854CC}" type="datetimeFigureOut">
              <a:rPr lang="sk-SK" smtClean="0"/>
              <a:t>4. 12. 2014</a:t>
            </a:fld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2ED6-0FC8-42A2-A3ED-DC6DEBEE1669}" type="slidenum">
              <a:rPr lang="sk-SK" smtClean="0"/>
              <a:t>‹#›</a:t>
            </a:fld>
            <a:endParaRPr lang="sk-SK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2865C-7500-49F0-904F-7890A80854CC}" type="datetimeFigureOut">
              <a:rPr lang="sk-SK" smtClean="0"/>
              <a:t>4. 12. 2014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2ED6-0FC8-42A2-A3ED-DC6DEBEE166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2865C-7500-49F0-904F-7890A80854CC}" type="datetimeFigureOut">
              <a:rPr lang="sk-SK" smtClean="0"/>
              <a:t>4. 12. 2014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2ED6-0FC8-42A2-A3ED-DC6DEBEE166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2865C-7500-49F0-904F-7890A80854CC}" type="datetimeFigureOut">
              <a:rPr lang="sk-SK" smtClean="0"/>
              <a:t>4. 12. 2014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2ED6-0FC8-42A2-A3ED-DC6DEBEE166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FF2865C-7500-49F0-904F-7890A80854CC}" type="datetimeFigureOut">
              <a:rPr lang="sk-SK" smtClean="0"/>
              <a:t>4. 12. 2014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5B562ED6-0FC8-42A2-A3ED-DC6DEBEE1669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644008" y="2276872"/>
            <a:ext cx="3672408" cy="1386880"/>
          </a:xfrm>
        </p:spPr>
        <p:txBody>
          <a:bodyPr>
            <a:normAutofit/>
          </a:bodyPr>
          <a:lstStyle/>
          <a:p>
            <a:pPr algn="ctr"/>
            <a:r>
              <a:rPr lang="sk-SK" sz="3200" dirty="0" smtClean="0"/>
              <a:t>Návod v nových médiách</a:t>
            </a:r>
            <a:endParaRPr lang="sk-SK" sz="32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644008" y="3789040"/>
            <a:ext cx="6400800" cy="2160240"/>
          </a:xfrm>
        </p:spPr>
        <p:txBody>
          <a:bodyPr>
            <a:normAutofit/>
          </a:bodyPr>
          <a:lstStyle/>
          <a:p>
            <a:r>
              <a:rPr lang="sk-SK" dirty="0" smtClean="0"/>
              <a:t>Cesta od návodu k produktu</a:t>
            </a:r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r>
              <a:rPr lang="sk-SK" dirty="0" smtClean="0"/>
              <a:t>Simona Šoltésová</a:t>
            </a:r>
          </a:p>
          <a:p>
            <a:r>
              <a:rPr lang="sk-SK" dirty="0" smtClean="0"/>
              <a:t>FF PU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7412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024744" cy="1143000"/>
          </a:xfrm>
        </p:spPr>
        <p:txBody>
          <a:bodyPr/>
          <a:lstStyle/>
          <a:p>
            <a:r>
              <a:rPr lang="sk-SK" b="1" dirty="0" smtClean="0">
                <a:solidFill>
                  <a:schemeClr val="tx1"/>
                </a:solidFill>
              </a:rPr>
              <a:t>Nové médiá</a:t>
            </a:r>
            <a:endParaRPr lang="sk-SK" b="1" dirty="0">
              <a:solidFill>
                <a:schemeClr val="tx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83568" y="1628800"/>
            <a:ext cx="8229600" cy="4853136"/>
          </a:xfrm>
        </p:spPr>
        <p:txBody>
          <a:bodyPr>
            <a:normAutofit/>
          </a:bodyPr>
          <a:lstStyle/>
          <a:p>
            <a:r>
              <a:rPr lang="sk-SK" b="1" dirty="0" smtClean="0">
                <a:solidFill>
                  <a:schemeClr val="tx1"/>
                </a:solidFill>
              </a:rPr>
              <a:t>nové médiá </a:t>
            </a:r>
            <a:r>
              <a:rPr lang="sk-SK" dirty="0" smtClean="0">
                <a:solidFill>
                  <a:schemeClr val="tx1"/>
                </a:solidFill>
              </a:rPr>
              <a:t>– priestor pre rýchle vytváranie a šírenie obsahov</a:t>
            </a:r>
          </a:p>
          <a:p>
            <a:r>
              <a:rPr lang="sk-SK" dirty="0" smtClean="0">
                <a:solidFill>
                  <a:schemeClr val="tx1"/>
                </a:solidFill>
              </a:rPr>
              <a:t>technologická gramotnosť = viac možností ako pristupovať k obsahu</a:t>
            </a:r>
          </a:p>
          <a:p>
            <a:r>
              <a:rPr lang="sk-SK" dirty="0" smtClean="0">
                <a:solidFill>
                  <a:schemeClr val="tx1"/>
                </a:solidFill>
              </a:rPr>
              <a:t>prispôsobovanie sa médií/rozhrania bežnému používateľovi</a:t>
            </a:r>
          </a:p>
          <a:p>
            <a:pPr lvl="1"/>
            <a:r>
              <a:rPr lang="sk-SK" dirty="0" smtClean="0">
                <a:solidFill>
                  <a:schemeClr val="tx1"/>
                </a:solidFill>
              </a:rPr>
              <a:t>zjednodušovanie</a:t>
            </a:r>
          </a:p>
          <a:p>
            <a:pPr lvl="1"/>
            <a:r>
              <a:rPr lang="sk-SK" dirty="0" smtClean="0">
                <a:solidFill>
                  <a:schemeClr val="tx1"/>
                </a:solidFill>
              </a:rPr>
              <a:t>sprístupnenie</a:t>
            </a:r>
          </a:p>
          <a:p>
            <a:pPr lvl="1"/>
            <a:r>
              <a:rPr lang="sk-SK" dirty="0" smtClean="0">
                <a:solidFill>
                  <a:schemeClr val="tx1"/>
                </a:solidFill>
              </a:rPr>
              <a:t>intuitívnosť</a:t>
            </a:r>
          </a:p>
          <a:p>
            <a:pPr lvl="1"/>
            <a:r>
              <a:rPr lang="sk-SK" dirty="0" smtClean="0">
                <a:solidFill>
                  <a:schemeClr val="tx1"/>
                </a:solidFill>
              </a:rPr>
              <a:t>aplikácie</a:t>
            </a:r>
          </a:p>
        </p:txBody>
      </p:sp>
    </p:spTree>
    <p:extLst>
      <p:ext uri="{BB962C8B-B14F-4D97-AF65-F5344CB8AC3E}">
        <p14:creationId xmlns:p14="http://schemas.microsoft.com/office/powerpoint/2010/main" val="664084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7024744" cy="1143000"/>
          </a:xfrm>
        </p:spPr>
        <p:txBody>
          <a:bodyPr/>
          <a:lstStyle/>
          <a:p>
            <a:r>
              <a:rPr lang="sk-SK" b="1" dirty="0" smtClean="0"/>
              <a:t>Produkt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043492" y="1916832"/>
            <a:ext cx="6777317" cy="4248472"/>
          </a:xfrm>
        </p:spPr>
        <p:txBody>
          <a:bodyPr>
            <a:normAutofit/>
          </a:bodyPr>
          <a:lstStyle/>
          <a:p>
            <a:r>
              <a:rPr lang="sk-SK" b="1" dirty="0">
                <a:solidFill>
                  <a:schemeClr val="tx1"/>
                </a:solidFill>
              </a:rPr>
              <a:t>produkt</a:t>
            </a:r>
            <a:r>
              <a:rPr lang="sk-SK" dirty="0">
                <a:solidFill>
                  <a:schemeClr val="tx1"/>
                </a:solidFill>
              </a:rPr>
              <a:t> – samotné prostredie, </a:t>
            </a:r>
            <a:r>
              <a:rPr lang="sk-SK" dirty="0" smtClean="0">
                <a:solidFill>
                  <a:schemeClr val="tx1"/>
                </a:solidFill>
              </a:rPr>
              <a:t>ale aj jeho </a:t>
            </a:r>
            <a:r>
              <a:rPr lang="sk-SK" dirty="0">
                <a:solidFill>
                  <a:schemeClr val="tx1"/>
                </a:solidFill>
              </a:rPr>
              <a:t>výstavbové prvky v podobe obsahov, ktorých tvorcami sú samotní ľudia (podľa zaužívaných návodov</a:t>
            </a:r>
            <a:r>
              <a:rPr lang="sk-SK" dirty="0" smtClean="0">
                <a:solidFill>
                  <a:schemeClr val="tx1"/>
                </a:solidFill>
              </a:rPr>
              <a:t>)</a:t>
            </a:r>
            <a:endParaRPr lang="sk-SK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sk-SK" dirty="0">
              <a:solidFill>
                <a:schemeClr val="tx1"/>
              </a:solidFill>
            </a:endParaRPr>
          </a:p>
          <a:p>
            <a:r>
              <a:rPr lang="sk-SK" dirty="0">
                <a:solidFill>
                  <a:schemeClr val="tx1"/>
                </a:solidFill>
              </a:rPr>
              <a:t>návody a produkty sa navzájom ovplyvňujú </a:t>
            </a:r>
          </a:p>
          <a:p>
            <a:r>
              <a:rPr lang="sk-SK" dirty="0">
                <a:solidFill>
                  <a:schemeClr val="tx1"/>
                </a:solidFill>
              </a:rPr>
              <a:t>podobu internetu určujú trendy podľa toho, nakoľko sú medzi používateľmi rozšírené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86699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7024744" cy="1143000"/>
          </a:xfrm>
        </p:spPr>
        <p:txBody>
          <a:bodyPr/>
          <a:lstStyle/>
          <a:p>
            <a:r>
              <a:rPr lang="sk-SK" b="1" dirty="0" smtClean="0">
                <a:solidFill>
                  <a:schemeClr val="tx1"/>
                </a:solidFill>
              </a:rPr>
              <a:t>Návod</a:t>
            </a:r>
            <a:endParaRPr lang="sk-SK" b="1" dirty="0">
              <a:solidFill>
                <a:schemeClr val="tx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392488"/>
          </a:xfrm>
        </p:spPr>
        <p:txBody>
          <a:bodyPr>
            <a:normAutofit/>
          </a:bodyPr>
          <a:lstStyle/>
          <a:p>
            <a:r>
              <a:rPr lang="sk-SK" b="1" dirty="0" smtClean="0">
                <a:solidFill>
                  <a:schemeClr val="tx1"/>
                </a:solidFill>
              </a:rPr>
              <a:t>manuál, inštrukcia, </a:t>
            </a:r>
            <a:r>
              <a:rPr lang="sk-SK" b="1" dirty="0" err="1" smtClean="0">
                <a:solidFill>
                  <a:schemeClr val="tx1"/>
                </a:solidFill>
              </a:rPr>
              <a:t>preset</a:t>
            </a:r>
            <a:endParaRPr lang="sk-SK" b="1" dirty="0" smtClean="0">
              <a:solidFill>
                <a:schemeClr val="tx1"/>
              </a:solidFill>
            </a:endParaRPr>
          </a:p>
          <a:p>
            <a:r>
              <a:rPr lang="gsw-FR" dirty="0">
                <a:solidFill>
                  <a:schemeClr val="tx1"/>
                </a:solidFill>
              </a:rPr>
              <a:t>proces, pri ktorom používateľ </a:t>
            </a:r>
            <a:r>
              <a:rPr lang="sk-SK" dirty="0" smtClean="0">
                <a:solidFill>
                  <a:schemeClr val="tx1"/>
                </a:solidFill>
              </a:rPr>
              <a:t>(na)</a:t>
            </a:r>
            <a:r>
              <a:rPr lang="gsw-FR" dirty="0" smtClean="0">
                <a:solidFill>
                  <a:schemeClr val="tx1"/>
                </a:solidFill>
              </a:rPr>
              <a:t>sleduje </a:t>
            </a:r>
            <a:r>
              <a:rPr lang="gsw-FR" dirty="0">
                <a:solidFill>
                  <a:schemeClr val="tx1"/>
                </a:solidFill>
              </a:rPr>
              <a:t>praktiky (v </a:t>
            </a:r>
            <a:r>
              <a:rPr lang="gsw-FR" dirty="0" smtClean="0">
                <a:solidFill>
                  <a:schemeClr val="tx1"/>
                </a:solidFill>
              </a:rPr>
              <a:t>komunikácii</a:t>
            </a:r>
            <a:r>
              <a:rPr lang="sk-SK" dirty="0" smtClean="0">
                <a:solidFill>
                  <a:schemeClr val="tx1"/>
                </a:solidFill>
              </a:rPr>
              <a:t> a</a:t>
            </a:r>
            <a:r>
              <a:rPr lang="gsw-FR" dirty="0" smtClean="0">
                <a:solidFill>
                  <a:schemeClr val="tx1"/>
                </a:solidFill>
              </a:rPr>
              <a:t> </a:t>
            </a:r>
            <a:r>
              <a:rPr lang="gsw-FR" dirty="0">
                <a:solidFill>
                  <a:schemeClr val="tx1"/>
                </a:solidFill>
              </a:rPr>
              <a:t>vo vytváraní obsahu) iných používateľov a na základe nich produkuje vlastný </a:t>
            </a:r>
            <a:r>
              <a:rPr lang="gsw-FR" dirty="0" smtClean="0">
                <a:solidFill>
                  <a:schemeClr val="tx1"/>
                </a:solidFill>
              </a:rPr>
              <a:t>obsah</a:t>
            </a:r>
            <a:endParaRPr lang="sk-SK" dirty="0" smtClean="0">
              <a:solidFill>
                <a:schemeClr val="tx1"/>
              </a:solidFill>
            </a:endParaRPr>
          </a:p>
          <a:p>
            <a:r>
              <a:rPr lang="sk-SK" dirty="0" smtClean="0">
                <a:solidFill>
                  <a:schemeClr val="tx1"/>
                </a:solidFill>
              </a:rPr>
              <a:t>ako </a:t>
            </a:r>
            <a:r>
              <a:rPr lang="sk-SK" dirty="0">
                <a:solidFill>
                  <a:schemeClr val="tx1"/>
                </a:solidFill>
              </a:rPr>
              <a:t>sa správame (ako a načo internet využívame) a akým spôsobom v tomto prostredí komunikujeme (ako prijímame, vytvárame a šírime rôzne druhy obsahov</a:t>
            </a:r>
            <a:r>
              <a:rPr lang="sk-SK" dirty="0" smtClean="0">
                <a:solidFill>
                  <a:schemeClr val="tx1"/>
                </a:solidFill>
              </a:rPr>
              <a:t>) </a:t>
            </a:r>
            <a:endParaRPr lang="sk-SK" dirty="0">
              <a:solidFill>
                <a:schemeClr val="tx1"/>
              </a:solidFill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65525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043492" y="1124744"/>
            <a:ext cx="6777317" cy="4707885"/>
          </a:xfrm>
        </p:spPr>
        <p:txBody>
          <a:bodyPr>
            <a:normAutofit/>
          </a:bodyPr>
          <a:lstStyle/>
          <a:p>
            <a:r>
              <a:rPr lang="sk-SK" b="1" dirty="0" smtClean="0">
                <a:solidFill>
                  <a:schemeClr val="tx1"/>
                </a:solidFill>
              </a:rPr>
              <a:t>n</a:t>
            </a:r>
            <a:r>
              <a:rPr lang="gsw-FR" b="1" dirty="0" smtClean="0">
                <a:solidFill>
                  <a:schemeClr val="tx1"/>
                </a:solidFill>
              </a:rPr>
              <a:t>ávod </a:t>
            </a:r>
            <a:r>
              <a:rPr lang="gsw-FR" b="1" dirty="0">
                <a:solidFill>
                  <a:schemeClr val="tx1"/>
                </a:solidFill>
              </a:rPr>
              <a:t>vždy podlieha mutácii </a:t>
            </a:r>
            <a:r>
              <a:rPr lang="gsw-FR" dirty="0">
                <a:solidFill>
                  <a:schemeClr val="tx1"/>
                </a:solidFill>
              </a:rPr>
              <a:t>– produkt sa čiastočne mení, zostávajú z neho len tie najviac atraktívne </a:t>
            </a:r>
            <a:r>
              <a:rPr lang="gsw-FR" dirty="0" smtClean="0">
                <a:solidFill>
                  <a:schemeClr val="tx1"/>
                </a:solidFill>
              </a:rPr>
              <a:t>časti</a:t>
            </a:r>
            <a:endParaRPr lang="sk-SK" dirty="0" smtClean="0">
              <a:solidFill>
                <a:schemeClr val="tx1"/>
              </a:solidFill>
            </a:endParaRPr>
          </a:p>
          <a:p>
            <a:r>
              <a:rPr lang="sk-SK" b="1" dirty="0" smtClean="0">
                <a:solidFill>
                  <a:schemeClr val="tx1"/>
                </a:solidFill>
              </a:rPr>
              <a:t>identická kópia </a:t>
            </a:r>
            <a:r>
              <a:rPr lang="sk-SK" dirty="0" smtClean="0">
                <a:solidFill>
                  <a:schemeClr val="tx1"/>
                </a:solidFill>
              </a:rPr>
              <a:t>vzniká len </a:t>
            </a:r>
            <a:r>
              <a:rPr lang="sk-SK" b="1" dirty="0" err="1" smtClean="0">
                <a:solidFill>
                  <a:schemeClr val="tx1"/>
                </a:solidFill>
              </a:rPr>
              <a:t>repostom</a:t>
            </a:r>
            <a:r>
              <a:rPr lang="sk-SK" dirty="0" smtClean="0">
                <a:solidFill>
                  <a:schemeClr val="tx1"/>
                </a:solidFill>
              </a:rPr>
              <a:t> (</a:t>
            </a:r>
            <a:r>
              <a:rPr lang="sk-SK" dirty="0">
                <a:solidFill>
                  <a:schemeClr val="tx1"/>
                </a:solidFill>
              </a:rPr>
              <a:t>zverejnenie identického obsahu bez akejkoľvek zmeny oproti jeho predchádzajúcej </a:t>
            </a:r>
            <a:r>
              <a:rPr lang="sk-SK" dirty="0" smtClean="0">
                <a:solidFill>
                  <a:schemeClr val="tx1"/>
                </a:solidFill>
              </a:rPr>
              <a:t>verzii) – replikuje sa celý produkt, návodom je tendencia vytvárať takéto </a:t>
            </a:r>
            <a:r>
              <a:rPr lang="sk-SK" dirty="0" err="1" smtClean="0">
                <a:solidFill>
                  <a:schemeClr val="tx1"/>
                </a:solidFill>
              </a:rPr>
              <a:t>multiplikáty</a:t>
            </a:r>
            <a:endParaRPr lang="sk-SK" dirty="0" smtClean="0">
              <a:solidFill>
                <a:schemeClr val="tx1"/>
              </a:solidFill>
            </a:endParaRPr>
          </a:p>
          <a:p>
            <a:endParaRPr lang="sk-SK" dirty="0">
              <a:solidFill>
                <a:schemeClr val="tx1"/>
              </a:solidFill>
            </a:endParaRPr>
          </a:p>
          <a:p>
            <a:r>
              <a:rPr lang="sk-SK" dirty="0" smtClean="0">
                <a:solidFill>
                  <a:schemeClr val="tx1"/>
                </a:solidFill>
              </a:rPr>
              <a:t>príklad mutácie: </a:t>
            </a:r>
            <a:r>
              <a:rPr lang="sk-SK" dirty="0" err="1" smtClean="0">
                <a:solidFill>
                  <a:schemeClr val="tx1"/>
                </a:solidFill>
              </a:rPr>
              <a:t>Ice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 err="1" smtClean="0">
                <a:solidFill>
                  <a:schemeClr val="tx1"/>
                </a:solidFill>
              </a:rPr>
              <a:t>Bucket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 err="1" smtClean="0">
                <a:solidFill>
                  <a:schemeClr val="tx1"/>
                </a:solidFill>
              </a:rPr>
              <a:t>Challenge</a:t>
            </a:r>
            <a:endParaRPr lang="sk-SK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604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„</a:t>
            </a:r>
            <a:r>
              <a:rPr lang="sk-SK" dirty="0" err="1" smtClean="0"/>
              <a:t>heart</a:t>
            </a:r>
            <a:r>
              <a:rPr lang="sk-SK" dirty="0" smtClean="0"/>
              <a:t> </a:t>
            </a:r>
            <a:r>
              <a:rPr lang="sk-SK" dirty="0" err="1" smtClean="0"/>
              <a:t>hands</a:t>
            </a:r>
            <a:r>
              <a:rPr lang="sk-SK" dirty="0" smtClean="0"/>
              <a:t>“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791" y="2324100"/>
            <a:ext cx="6363430" cy="3508375"/>
          </a:xfrm>
        </p:spPr>
      </p:pic>
    </p:spTree>
    <p:extLst>
      <p:ext uri="{BB962C8B-B14F-4D97-AF65-F5344CB8AC3E}">
        <p14:creationId xmlns:p14="http://schemas.microsoft.com/office/powerpoint/2010/main" val="2105895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„hold </a:t>
            </a:r>
            <a:r>
              <a:rPr lang="sk-SK" dirty="0" err="1" smtClean="0"/>
              <a:t>pisa</a:t>
            </a:r>
            <a:r>
              <a:rPr lang="sk-SK" dirty="0" smtClean="0"/>
              <a:t>“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252" y="2324100"/>
            <a:ext cx="6082508" cy="3508375"/>
          </a:xfrm>
        </p:spPr>
      </p:pic>
    </p:spTree>
    <p:extLst>
      <p:ext uri="{BB962C8B-B14F-4D97-AF65-F5344CB8AC3E}">
        <p14:creationId xmlns:p14="http://schemas.microsoft.com/office/powerpoint/2010/main" val="2119678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27537"/>
            <a:ext cx="7024744" cy="1143000"/>
          </a:xfrm>
        </p:spPr>
        <p:txBody>
          <a:bodyPr/>
          <a:lstStyle/>
          <a:p>
            <a:r>
              <a:rPr lang="sk-SK" b="1" dirty="0" err="1" smtClean="0"/>
              <a:t>Preset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043492" y="1196752"/>
            <a:ext cx="6777317" cy="496855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gsw-FR" dirty="0">
                <a:solidFill>
                  <a:schemeClr val="tx1"/>
                </a:solidFill>
              </a:rPr>
              <a:t>technologické možnosti z časti nahrádzajú návod – tzv. </a:t>
            </a:r>
            <a:r>
              <a:rPr lang="gsw-FR" b="1" dirty="0" smtClean="0">
                <a:solidFill>
                  <a:schemeClr val="tx1"/>
                </a:solidFill>
              </a:rPr>
              <a:t>presety</a:t>
            </a:r>
            <a:endParaRPr lang="sk-SK" dirty="0" smtClean="0"/>
          </a:p>
          <a:p>
            <a:r>
              <a:rPr lang="sk-SK" dirty="0" smtClean="0">
                <a:solidFill>
                  <a:schemeClr val="tx1"/>
                </a:solidFill>
              </a:rPr>
              <a:t>„prednastavenia“ – ako niečo urobiť, ako má niečo vyzerať/byť/fungovať</a:t>
            </a:r>
          </a:p>
          <a:p>
            <a:r>
              <a:rPr lang="sk-SK" b="1" dirty="0" err="1" smtClean="0">
                <a:solidFill>
                  <a:schemeClr val="tx1"/>
                </a:solidFill>
              </a:rPr>
              <a:t>preset</a:t>
            </a:r>
            <a:r>
              <a:rPr lang="sk-SK" b="1" dirty="0" smtClean="0">
                <a:solidFill>
                  <a:schemeClr val="tx1"/>
                </a:solidFill>
              </a:rPr>
              <a:t> technologický </a:t>
            </a:r>
            <a:r>
              <a:rPr lang="sk-SK" dirty="0" smtClean="0">
                <a:solidFill>
                  <a:schemeClr val="tx1"/>
                </a:solidFill>
              </a:rPr>
              <a:t>– </a:t>
            </a:r>
            <a:r>
              <a:rPr lang="gsw-FR" dirty="0">
                <a:solidFill>
                  <a:schemeClr val="tx1"/>
                </a:solidFill>
              </a:rPr>
              <a:t>plugins, presets, overlays; textúry, </a:t>
            </a:r>
            <a:r>
              <a:rPr lang="gsw-FR" dirty="0" smtClean="0">
                <a:solidFill>
                  <a:schemeClr val="tx1"/>
                </a:solidFill>
              </a:rPr>
              <a:t>štetce</a:t>
            </a:r>
            <a:endParaRPr lang="sk-SK" dirty="0" smtClean="0">
              <a:solidFill>
                <a:schemeClr val="tx1"/>
              </a:solidFill>
            </a:endParaRPr>
          </a:p>
          <a:p>
            <a:r>
              <a:rPr lang="sk-SK" dirty="0" smtClean="0">
                <a:solidFill>
                  <a:schemeClr val="tx1"/>
                </a:solidFill>
              </a:rPr>
              <a:t>= automat</a:t>
            </a:r>
          </a:p>
          <a:p>
            <a:r>
              <a:rPr lang="sk-SK" dirty="0" err="1" smtClean="0">
                <a:solidFill>
                  <a:schemeClr val="tx1"/>
                </a:solidFill>
              </a:rPr>
              <a:t>cuts</a:t>
            </a:r>
            <a:r>
              <a:rPr lang="sk-SK" dirty="0" smtClean="0">
                <a:solidFill>
                  <a:schemeClr val="tx1"/>
                </a:solidFill>
              </a:rPr>
              <a:t>, </a:t>
            </a:r>
            <a:r>
              <a:rPr lang="sk-SK" dirty="0" err="1" smtClean="0">
                <a:solidFill>
                  <a:schemeClr val="tx1"/>
                </a:solidFill>
              </a:rPr>
              <a:t>freebies</a:t>
            </a:r>
            <a:endParaRPr lang="sk-SK" dirty="0" smtClean="0">
              <a:solidFill>
                <a:schemeClr val="tx1"/>
              </a:solidFill>
            </a:endParaRPr>
          </a:p>
          <a:p>
            <a:r>
              <a:rPr lang="sk-SK" b="1" dirty="0" smtClean="0">
                <a:solidFill>
                  <a:schemeClr val="tx1"/>
                </a:solidFill>
              </a:rPr>
              <a:t>generátor obsahu </a:t>
            </a:r>
            <a:r>
              <a:rPr lang="sk-SK" dirty="0" smtClean="0">
                <a:solidFill>
                  <a:schemeClr val="tx1"/>
                </a:solidFill>
              </a:rPr>
              <a:t>– </a:t>
            </a:r>
            <a:r>
              <a:rPr lang="gsw-FR" dirty="0" smtClean="0">
                <a:solidFill>
                  <a:schemeClr val="tx1"/>
                </a:solidFill>
              </a:rPr>
              <a:t>fun </a:t>
            </a:r>
            <a:r>
              <a:rPr lang="gsw-FR" dirty="0">
                <a:solidFill>
                  <a:schemeClr val="tx1"/>
                </a:solidFill>
              </a:rPr>
              <a:t>faces, animate </a:t>
            </a:r>
            <a:r>
              <a:rPr lang="gsw-FR" dirty="0" smtClean="0">
                <a:solidFill>
                  <a:schemeClr val="tx1"/>
                </a:solidFill>
              </a:rPr>
              <a:t>yourself</a:t>
            </a:r>
            <a:endParaRPr lang="sk-SK" dirty="0" smtClean="0">
              <a:solidFill>
                <a:schemeClr val="tx1"/>
              </a:solidFill>
            </a:endParaRPr>
          </a:p>
          <a:p>
            <a:r>
              <a:rPr lang="sk-SK" dirty="0" smtClean="0">
                <a:solidFill>
                  <a:schemeClr val="tx1"/>
                </a:solidFill>
              </a:rPr>
              <a:t>nie je potrebné ovládať návod na vytvorenie produktu, ale návod ako používať </a:t>
            </a:r>
            <a:r>
              <a:rPr lang="sk-SK" dirty="0" err="1" smtClean="0">
                <a:solidFill>
                  <a:schemeClr val="tx1"/>
                </a:solidFill>
              </a:rPr>
              <a:t>preset</a:t>
            </a:r>
            <a:endParaRPr lang="sk-SK" dirty="0" smtClean="0">
              <a:solidFill>
                <a:schemeClr val="tx1"/>
              </a:solidFill>
            </a:endParaRPr>
          </a:p>
          <a:p>
            <a:r>
              <a:rPr lang="sk-SK" dirty="0" smtClean="0">
                <a:solidFill>
                  <a:schemeClr val="tx1"/>
                </a:solidFill>
              </a:rPr>
              <a:t>napr. </a:t>
            </a:r>
            <a:r>
              <a:rPr lang="gsw-FR" dirty="0">
                <a:solidFill>
                  <a:schemeClr val="tx1"/>
                </a:solidFill>
              </a:rPr>
              <a:t>mobilné telefóny sa recenzujú aj na základe toho, čo všetko nám umožní softvér fotoaparátu</a:t>
            </a:r>
            <a:endParaRPr lang="sk-SK" dirty="0">
              <a:solidFill>
                <a:schemeClr val="tx1"/>
              </a:solidFill>
            </a:endParaRPr>
          </a:p>
          <a:p>
            <a:endParaRPr lang="sk-SK" dirty="0" smtClean="0">
              <a:solidFill>
                <a:schemeClr val="tx1"/>
              </a:solidFill>
            </a:endParaRPr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18973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sk-SK" b="1" dirty="0" smtClean="0"/>
              <a:t>Podoby návodu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043492" y="1268760"/>
            <a:ext cx="6777317" cy="4824536"/>
          </a:xfrm>
        </p:spPr>
        <p:txBody>
          <a:bodyPr/>
          <a:lstStyle/>
          <a:p>
            <a:r>
              <a:rPr lang="sk-SK" dirty="0" err="1" smtClean="0">
                <a:solidFill>
                  <a:schemeClr val="tx1"/>
                </a:solidFill>
              </a:rPr>
              <a:t>tutorials</a:t>
            </a:r>
            <a:endParaRPr lang="sk-SK" dirty="0" smtClean="0">
              <a:solidFill>
                <a:schemeClr val="tx1"/>
              </a:solidFill>
            </a:endParaRPr>
          </a:p>
          <a:p>
            <a:r>
              <a:rPr lang="sk-SK" dirty="0" smtClean="0">
                <a:solidFill>
                  <a:schemeClr val="tx1"/>
                </a:solidFill>
              </a:rPr>
              <a:t>recenzie – odporúčania, rady, tipy, </a:t>
            </a:r>
            <a:r>
              <a:rPr lang="sk-SK" dirty="0" err="1" smtClean="0">
                <a:solidFill>
                  <a:schemeClr val="tx1"/>
                </a:solidFill>
              </a:rPr>
              <a:t>cheats</a:t>
            </a:r>
            <a:r>
              <a:rPr lang="sk-SK" dirty="0" smtClean="0">
                <a:solidFill>
                  <a:schemeClr val="tx1"/>
                </a:solidFill>
              </a:rPr>
              <a:t>, recepty</a:t>
            </a:r>
          </a:p>
          <a:p>
            <a:r>
              <a:rPr lang="sk-SK" dirty="0" smtClean="0">
                <a:solidFill>
                  <a:schemeClr val="tx1"/>
                </a:solidFill>
              </a:rPr>
              <a:t>v reklame/propagande – čo kupovať, nosiť, čo robiť – navádzanie na niečo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88559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043492" y="1196752"/>
            <a:ext cx="6777317" cy="4635877"/>
          </a:xfrm>
        </p:spPr>
        <p:txBody>
          <a:bodyPr>
            <a:normAutofit fontScale="92500"/>
          </a:bodyPr>
          <a:lstStyle/>
          <a:p>
            <a:r>
              <a:rPr lang="sk-SK" i="1" dirty="0">
                <a:solidFill>
                  <a:schemeClr val="tx1"/>
                </a:solidFill>
              </a:rPr>
              <a:t>Prednastavená mediálna „</a:t>
            </a:r>
            <a:r>
              <a:rPr lang="sk-SK" i="1" dirty="0" err="1">
                <a:solidFill>
                  <a:schemeClr val="tx1"/>
                </a:solidFill>
              </a:rPr>
              <a:t>protorealita</a:t>
            </a:r>
            <a:r>
              <a:rPr lang="sk-SK" i="1" dirty="0">
                <a:solidFill>
                  <a:schemeClr val="tx1"/>
                </a:solidFill>
              </a:rPr>
              <a:t>“, ktorou možno bez väčšej námahy získať obraz skutočného sveta podľa štandardizovaných </a:t>
            </a:r>
            <a:r>
              <a:rPr lang="sk-SK" i="1" dirty="0" err="1">
                <a:solidFill>
                  <a:schemeClr val="tx1"/>
                </a:solidFill>
              </a:rPr>
              <a:t>popkultúrnych</a:t>
            </a:r>
            <a:r>
              <a:rPr lang="sk-SK" i="1" dirty="0">
                <a:solidFill>
                  <a:schemeClr val="tx1"/>
                </a:solidFill>
              </a:rPr>
              <a:t> vzorcov.  </a:t>
            </a:r>
            <a:r>
              <a:rPr lang="sk-SK" dirty="0">
                <a:solidFill>
                  <a:schemeClr val="tx1"/>
                </a:solidFill>
              </a:rPr>
              <a:t>(Rusnák, 2013, s. 152</a:t>
            </a:r>
            <a:r>
              <a:rPr lang="sk-SK" dirty="0" smtClean="0">
                <a:solidFill>
                  <a:schemeClr val="tx1"/>
                </a:solidFill>
              </a:rPr>
              <a:t>)</a:t>
            </a:r>
          </a:p>
          <a:p>
            <a:endParaRPr lang="sk-SK" dirty="0">
              <a:solidFill>
                <a:schemeClr val="tx1"/>
              </a:solidFill>
            </a:endParaRPr>
          </a:p>
          <a:p>
            <a:r>
              <a:rPr lang="sk-SK" b="1" dirty="0">
                <a:solidFill>
                  <a:schemeClr val="tx1"/>
                </a:solidFill>
              </a:rPr>
              <a:t>p</a:t>
            </a:r>
            <a:r>
              <a:rPr lang="gsw-FR" b="1" dirty="0">
                <a:solidFill>
                  <a:schemeClr val="tx1"/>
                </a:solidFill>
              </a:rPr>
              <a:t>reset v médiách </a:t>
            </a:r>
            <a:r>
              <a:rPr lang="gsw-FR" dirty="0">
                <a:solidFill>
                  <a:schemeClr val="tx1"/>
                </a:solidFill>
              </a:rPr>
              <a:t>– kopírovanie zaužívných techník pri tvorbe mediálnych relácií – prednastavenie podmienok tak, aby s istotou priniesli požadované výsledky (použitie modelových učinkujúcich, moderátorov, </a:t>
            </a:r>
            <a:r>
              <a:rPr lang="gsw-FR" dirty="0" smtClean="0">
                <a:solidFill>
                  <a:schemeClr val="tx1"/>
                </a:solidFill>
              </a:rPr>
              <a:t>prost</a:t>
            </a:r>
            <a:r>
              <a:rPr lang="sk-SK" dirty="0" err="1" smtClean="0">
                <a:solidFill>
                  <a:schemeClr val="tx1"/>
                </a:solidFill>
              </a:rPr>
              <a:t>re</a:t>
            </a:r>
            <a:r>
              <a:rPr lang="gsw-FR" dirty="0" smtClean="0">
                <a:solidFill>
                  <a:schemeClr val="tx1"/>
                </a:solidFill>
              </a:rPr>
              <a:t>dia</a:t>
            </a:r>
            <a:r>
              <a:rPr lang="gsw-FR" dirty="0">
                <a:solidFill>
                  <a:schemeClr val="tx1"/>
                </a:solidFill>
              </a:rPr>
              <a:t>, vysielacieho času a pod.).</a:t>
            </a:r>
            <a:r>
              <a:rPr lang="sk-SK" dirty="0">
                <a:solidFill>
                  <a:schemeClr val="tx1"/>
                </a:solidFill>
              </a:rPr>
              <a:t> </a:t>
            </a:r>
          </a:p>
          <a:p>
            <a:r>
              <a:rPr lang="sk-SK" dirty="0">
                <a:solidFill>
                  <a:schemeClr val="tx1"/>
                </a:solidFill>
              </a:rPr>
              <a:t>pri formátoch celé </a:t>
            </a:r>
            <a:r>
              <a:rPr lang="sk-SK" dirty="0" smtClean="0">
                <a:solidFill>
                  <a:schemeClr val="tx1"/>
                </a:solidFill>
              </a:rPr>
              <a:t>balíčky</a:t>
            </a:r>
            <a:endParaRPr lang="sk-SK" dirty="0">
              <a:solidFill>
                <a:schemeClr val="tx1"/>
              </a:solidFill>
            </a:endParaRPr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16354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-315416"/>
            <a:ext cx="8229600" cy="1600200"/>
          </a:xfrm>
        </p:spPr>
        <p:txBody>
          <a:bodyPr/>
          <a:lstStyle/>
          <a:p>
            <a:r>
              <a:rPr lang="sk-SK" b="1" dirty="0" err="1" smtClean="0"/>
              <a:t>Presetizácia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40560"/>
          </a:xfrm>
        </p:spPr>
        <p:txBody>
          <a:bodyPr>
            <a:normAutofit lnSpcReduction="10000"/>
          </a:bodyPr>
          <a:lstStyle/>
          <a:p>
            <a:r>
              <a:rPr lang="sk-SK" dirty="0" smtClean="0">
                <a:solidFill>
                  <a:schemeClr val="tx1"/>
                </a:solidFill>
              </a:rPr>
              <a:t>„a čo teraz?“ = vlastný automat</a:t>
            </a:r>
          </a:p>
          <a:p>
            <a:r>
              <a:rPr lang="sk-SK" b="1" dirty="0" smtClean="0">
                <a:solidFill>
                  <a:schemeClr val="tx1"/>
                </a:solidFill>
              </a:rPr>
              <a:t>komunikácia podľa manuálu</a:t>
            </a:r>
          </a:p>
          <a:p>
            <a:pPr lvl="1"/>
            <a:r>
              <a:rPr lang="sk-SK" dirty="0" smtClean="0">
                <a:solidFill>
                  <a:schemeClr val="tx1"/>
                </a:solidFill>
              </a:rPr>
              <a:t>tvorba modelových komunikačných situácií a replík</a:t>
            </a:r>
          </a:p>
          <a:p>
            <a:pPr lvl="1"/>
            <a:r>
              <a:rPr lang="sk-SK" dirty="0" smtClean="0">
                <a:solidFill>
                  <a:schemeClr val="tx1"/>
                </a:solidFill>
              </a:rPr>
              <a:t>„povinnosť“ byť súčasťou</a:t>
            </a:r>
          </a:p>
          <a:p>
            <a:pPr lvl="0"/>
            <a:r>
              <a:rPr lang="sk-SK" dirty="0" smtClean="0">
                <a:solidFill>
                  <a:schemeClr val="tx1"/>
                </a:solidFill>
              </a:rPr>
              <a:t>J. Rusnák – </a:t>
            </a:r>
            <a:r>
              <a:rPr lang="sk-SK" dirty="0" err="1" smtClean="0">
                <a:solidFill>
                  <a:schemeClr val="tx1"/>
                </a:solidFill>
              </a:rPr>
              <a:t>sociokultúrne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>
                <a:solidFill>
                  <a:schemeClr val="tx1"/>
                </a:solidFill>
              </a:rPr>
              <a:t>izoglosy – stávajú sa </a:t>
            </a:r>
            <a:r>
              <a:rPr lang="sk-SK" dirty="0" smtClean="0">
                <a:solidFill>
                  <a:schemeClr val="tx1"/>
                </a:solidFill>
              </a:rPr>
              <a:t>štandardizovanými</a:t>
            </a:r>
          </a:p>
          <a:p>
            <a:pPr marL="0" lvl="0" indent="0">
              <a:buNone/>
            </a:pPr>
            <a:endParaRPr lang="sk-SK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gsw-FR" b="1" dirty="0">
                <a:solidFill>
                  <a:schemeClr val="tx1"/>
                </a:solidFill>
              </a:rPr>
              <a:t>Prečo dochádza k replikácii takýchto komunikačných hier?</a:t>
            </a:r>
            <a:endParaRPr lang="sk-SK" b="1" dirty="0">
              <a:solidFill>
                <a:schemeClr val="tx1"/>
              </a:solidFill>
            </a:endParaRPr>
          </a:p>
          <a:p>
            <a:pPr lvl="0"/>
            <a:r>
              <a:rPr lang="gsw-FR" dirty="0">
                <a:solidFill>
                  <a:schemeClr val="tx1"/>
                </a:solidFill>
              </a:rPr>
              <a:t>atraktívnosť produktu a autora</a:t>
            </a:r>
            <a:endParaRPr lang="sk-SK" dirty="0">
              <a:solidFill>
                <a:schemeClr val="tx1"/>
              </a:solidFill>
            </a:endParaRPr>
          </a:p>
          <a:p>
            <a:pPr lvl="0"/>
            <a:r>
              <a:rPr lang="gsw-FR" dirty="0">
                <a:solidFill>
                  <a:schemeClr val="tx1"/>
                </a:solidFill>
              </a:rPr>
              <a:t>veľký počet používateľov – autorov</a:t>
            </a:r>
            <a:endParaRPr lang="sk-SK" dirty="0">
              <a:solidFill>
                <a:schemeClr val="tx1"/>
              </a:solidFill>
            </a:endParaRPr>
          </a:p>
          <a:p>
            <a:pPr lvl="0"/>
            <a:r>
              <a:rPr lang="gsw-FR" dirty="0">
                <a:solidFill>
                  <a:schemeClr val="tx1"/>
                </a:solidFill>
              </a:rPr>
              <a:t>zánik v čase – aktualizácia </a:t>
            </a:r>
            <a:endParaRPr lang="sk-SK" dirty="0">
              <a:solidFill>
                <a:schemeClr val="tx1"/>
              </a:solidFill>
            </a:endParaRPr>
          </a:p>
          <a:p>
            <a:endParaRPr lang="sk-SK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sk-SK" dirty="0" smtClean="0">
              <a:solidFill>
                <a:schemeClr val="tx1"/>
              </a:solidFill>
            </a:endParaRPr>
          </a:p>
          <a:p>
            <a:endParaRPr lang="sk-SK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161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692696"/>
            <a:ext cx="8208912" cy="5544615"/>
          </a:xfrm>
        </p:spPr>
        <p:txBody>
          <a:bodyPr/>
          <a:lstStyle/>
          <a:p>
            <a:r>
              <a:rPr lang="sk-SK" b="1" dirty="0" smtClean="0">
                <a:solidFill>
                  <a:schemeClr val="tx1"/>
                </a:solidFill>
              </a:rPr>
              <a:t>produkcii </a:t>
            </a:r>
            <a:r>
              <a:rPr lang="sk-SK" b="1" dirty="0">
                <a:solidFill>
                  <a:schemeClr val="tx1"/>
                </a:solidFill>
              </a:rPr>
              <a:t>a </a:t>
            </a:r>
            <a:r>
              <a:rPr lang="sk-SK" b="1" dirty="0" err="1" smtClean="0">
                <a:solidFill>
                  <a:schemeClr val="tx1"/>
                </a:solidFill>
              </a:rPr>
              <a:t>postprodukcia</a:t>
            </a:r>
            <a:r>
              <a:rPr lang="sk-SK" b="1" dirty="0" smtClean="0">
                <a:solidFill>
                  <a:schemeClr val="tx1"/>
                </a:solidFill>
              </a:rPr>
              <a:t> obsahov</a:t>
            </a:r>
          </a:p>
          <a:p>
            <a:endParaRPr lang="sk-SK" b="1" dirty="0">
              <a:solidFill>
                <a:schemeClr val="tx1"/>
              </a:solidFill>
            </a:endParaRPr>
          </a:p>
          <a:p>
            <a:r>
              <a:rPr lang="sk-SK" dirty="0" smtClean="0">
                <a:solidFill>
                  <a:schemeClr val="tx1"/>
                </a:solidFill>
              </a:rPr>
              <a:t>„a čo s tým?“</a:t>
            </a:r>
          </a:p>
          <a:p>
            <a:r>
              <a:rPr lang="sk-SK" dirty="0" smtClean="0">
                <a:solidFill>
                  <a:schemeClr val="tx1"/>
                </a:solidFill>
              </a:rPr>
              <a:t>1. zverejňovanie, replikácia, </a:t>
            </a:r>
            <a:r>
              <a:rPr lang="sk-SK" dirty="0" err="1" smtClean="0">
                <a:solidFill>
                  <a:schemeClr val="tx1"/>
                </a:solidFill>
              </a:rPr>
              <a:t>zdieľanie</a:t>
            </a:r>
            <a:r>
              <a:rPr lang="sk-SK" dirty="0" smtClean="0">
                <a:solidFill>
                  <a:schemeClr val="tx1"/>
                </a:solidFill>
              </a:rPr>
              <a:t>...keď niečo MUSÍME</a:t>
            </a:r>
            <a:endParaRPr lang="sk-SK" dirty="0" smtClean="0">
              <a:solidFill>
                <a:schemeClr val="tx1"/>
              </a:solidFill>
              <a:sym typeface="Wingdings 3"/>
            </a:endParaRPr>
          </a:p>
          <a:p>
            <a:r>
              <a:rPr lang="sk-SK" dirty="0" smtClean="0">
                <a:solidFill>
                  <a:schemeClr val="tx1"/>
                </a:solidFill>
                <a:sym typeface="Wingdings 3"/>
              </a:rPr>
              <a:t>2. návod A + produkt A </a:t>
            </a:r>
            <a:r>
              <a:rPr lang="sk-SK" dirty="0">
                <a:solidFill>
                  <a:schemeClr val="tx1"/>
                </a:solidFill>
              </a:rPr>
              <a:t>→ </a:t>
            </a:r>
            <a:r>
              <a:rPr lang="sk-SK" dirty="0" smtClean="0">
                <a:solidFill>
                  <a:schemeClr val="tx1"/>
                </a:solidFill>
              </a:rPr>
              <a:t>kópia návodu A + produkt B</a:t>
            </a:r>
          </a:p>
          <a:p>
            <a:r>
              <a:rPr lang="sk-SK" dirty="0" err="1" smtClean="0">
                <a:solidFill>
                  <a:schemeClr val="tx1"/>
                </a:solidFill>
              </a:rPr>
              <a:t>pr</a:t>
            </a:r>
            <a:r>
              <a:rPr lang="sk-SK" dirty="0" smtClean="0">
                <a:solidFill>
                  <a:schemeClr val="tx1"/>
                </a:solidFill>
              </a:rPr>
              <a:t>. </a:t>
            </a:r>
            <a:r>
              <a:rPr lang="sk-SK" dirty="0" err="1" smtClean="0">
                <a:solidFill>
                  <a:schemeClr val="tx1"/>
                </a:solidFill>
              </a:rPr>
              <a:t>autotune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 err="1" smtClean="0">
                <a:solidFill>
                  <a:schemeClr val="tx1"/>
                </a:solidFill>
              </a:rPr>
              <a:t>remix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>
                <a:solidFill>
                  <a:schemeClr val="tx1"/>
                </a:solidFill>
              </a:rPr>
              <a:t>→ </a:t>
            </a:r>
            <a:r>
              <a:rPr lang="sk-SK" dirty="0" smtClean="0">
                <a:solidFill>
                  <a:schemeClr val="tx1"/>
                </a:solidFill>
              </a:rPr>
              <a:t> Tu kábel </a:t>
            </a:r>
            <a:r>
              <a:rPr lang="sk-SK" dirty="0">
                <a:solidFill>
                  <a:schemeClr val="tx1"/>
                </a:solidFill>
              </a:rPr>
              <a:t>→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 err="1" smtClean="0">
                <a:solidFill>
                  <a:schemeClr val="tx1"/>
                </a:solidFill>
              </a:rPr>
              <a:t>Tukabel</a:t>
            </a:r>
            <a:r>
              <a:rPr lang="sk-SK" dirty="0" smtClean="0">
                <a:solidFill>
                  <a:schemeClr val="tx1"/>
                </a:solidFill>
              </a:rPr>
              <a:t> originál </a:t>
            </a:r>
            <a:r>
              <a:rPr lang="sk-SK" dirty="0">
                <a:solidFill>
                  <a:schemeClr val="tx1"/>
                </a:solidFill>
              </a:rPr>
              <a:t>→ </a:t>
            </a:r>
            <a:r>
              <a:rPr lang="sk-SK" dirty="0" err="1" smtClean="0">
                <a:solidFill>
                  <a:schemeClr val="tx1"/>
                </a:solidFill>
              </a:rPr>
              <a:t>Tukabel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 err="1" smtClean="0">
                <a:solidFill>
                  <a:schemeClr val="tx1"/>
                </a:solidFill>
              </a:rPr>
              <a:t>remix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 err="1">
                <a:solidFill>
                  <a:schemeClr val="tx1"/>
                </a:solidFill>
              </a:rPr>
              <a:t>→</a:t>
            </a:r>
            <a:r>
              <a:rPr lang="sk-SK" dirty="0">
                <a:solidFill>
                  <a:schemeClr val="tx1"/>
                </a:solidFill>
              </a:rPr>
              <a:t> </a:t>
            </a:r>
            <a:r>
              <a:rPr lang="sk-SK" dirty="0" smtClean="0">
                <a:solidFill>
                  <a:schemeClr val="tx1"/>
                </a:solidFill>
              </a:rPr>
              <a:t>hra → Poďakovanie → paródie</a:t>
            </a:r>
          </a:p>
          <a:p>
            <a:endParaRPr lang="sk-SK" dirty="0">
              <a:solidFill>
                <a:schemeClr val="tx1"/>
              </a:solidFill>
            </a:endParaRPr>
          </a:p>
          <a:p>
            <a:r>
              <a:rPr lang="sk-SK" dirty="0" smtClean="0">
                <a:solidFill>
                  <a:schemeClr val="tx1"/>
                </a:solidFill>
              </a:rPr>
              <a:t>nešíria sa len </a:t>
            </a:r>
            <a:r>
              <a:rPr lang="sk-SK" smtClean="0">
                <a:solidFill>
                  <a:schemeClr val="tx1"/>
                </a:solidFill>
              </a:rPr>
              <a:t>samotné </a:t>
            </a:r>
            <a:r>
              <a:rPr lang="sk-SK" smtClean="0">
                <a:solidFill>
                  <a:schemeClr val="tx1"/>
                </a:solidFill>
              </a:rPr>
              <a:t>produkty, </a:t>
            </a:r>
            <a:r>
              <a:rPr lang="sk-SK" dirty="0" smtClean="0">
                <a:solidFill>
                  <a:schemeClr val="tx1"/>
                </a:solidFill>
              </a:rPr>
              <a:t>ale aj návody</a:t>
            </a:r>
          </a:p>
          <a:p>
            <a:r>
              <a:rPr lang="sk-SK" dirty="0" smtClean="0">
                <a:solidFill>
                  <a:schemeClr val="tx1"/>
                </a:solidFill>
              </a:rPr>
              <a:t>je nutné poznať produkt – </a:t>
            </a:r>
            <a:r>
              <a:rPr lang="sk-SK" dirty="0" err="1" smtClean="0">
                <a:solidFill>
                  <a:schemeClr val="tx1"/>
                </a:solidFill>
              </a:rPr>
              <a:t>repost</a:t>
            </a:r>
            <a:r>
              <a:rPr lang="sk-SK" dirty="0" smtClean="0">
                <a:solidFill>
                  <a:schemeClr val="tx1"/>
                </a:solidFill>
              </a:rPr>
              <a:t> – implementácia myšlienky, osvojenie si návodu</a:t>
            </a:r>
          </a:p>
          <a:p>
            <a:endParaRPr lang="sk-SK" dirty="0">
              <a:solidFill>
                <a:schemeClr val="tx1"/>
              </a:solidFill>
            </a:endParaRPr>
          </a:p>
          <a:p>
            <a:endParaRPr lang="sk-SK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695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600200"/>
          </a:xfrm>
        </p:spPr>
        <p:txBody>
          <a:bodyPr/>
          <a:lstStyle/>
          <a:p>
            <a:r>
              <a:rPr lang="gsw-FR" b="1" dirty="0"/>
              <a:t>Prečo sa nekopíruje celý </a:t>
            </a:r>
            <a:r>
              <a:rPr lang="gsw-FR" b="1" dirty="0" smtClean="0"/>
              <a:t>produkt</a:t>
            </a:r>
            <a:r>
              <a:rPr lang="sk-SK" b="1" dirty="0" smtClean="0"/>
              <a:t>,</a:t>
            </a:r>
            <a:r>
              <a:rPr lang="gsw-FR" b="1" dirty="0" smtClean="0"/>
              <a:t> </a:t>
            </a:r>
            <a:r>
              <a:rPr lang="gsw-FR" b="1" dirty="0"/>
              <a:t>ale len návod</a:t>
            </a:r>
            <a:r>
              <a:rPr lang="gsw-FR" b="1" dirty="0" smtClean="0"/>
              <a:t>?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425355"/>
          </a:xfrm>
        </p:spPr>
        <p:txBody>
          <a:bodyPr>
            <a:normAutofit fontScale="92500"/>
          </a:bodyPr>
          <a:lstStyle/>
          <a:p>
            <a:r>
              <a:rPr lang="sk-SK" dirty="0" smtClean="0">
                <a:solidFill>
                  <a:schemeClr val="tx1"/>
                </a:solidFill>
              </a:rPr>
              <a:t>d</a:t>
            </a:r>
            <a:r>
              <a:rPr lang="gsw-FR" dirty="0" smtClean="0">
                <a:solidFill>
                  <a:schemeClr val="tx1"/>
                </a:solidFill>
              </a:rPr>
              <a:t>ôležité </a:t>
            </a:r>
            <a:r>
              <a:rPr lang="gsw-FR" dirty="0">
                <a:solidFill>
                  <a:schemeClr val="tx1"/>
                </a:solidFill>
              </a:rPr>
              <a:t>je postavenie </a:t>
            </a:r>
            <a:r>
              <a:rPr lang="gsw-FR" b="1" dirty="0">
                <a:solidFill>
                  <a:schemeClr val="tx1"/>
                </a:solidFill>
              </a:rPr>
              <a:t>prozumenta</a:t>
            </a:r>
            <a:r>
              <a:rPr lang="gsw-FR" dirty="0">
                <a:solidFill>
                  <a:schemeClr val="tx1"/>
                </a:solidFill>
              </a:rPr>
              <a:t> – jeho status je vyšší, atraktívnejší ako status konzumenta a viac interaktívny ako </a:t>
            </a:r>
            <a:r>
              <a:rPr lang="gsw-FR" dirty="0" smtClean="0">
                <a:solidFill>
                  <a:schemeClr val="tx1"/>
                </a:solidFill>
              </a:rPr>
              <a:t>producenta</a:t>
            </a:r>
            <a:endParaRPr lang="sk-SK" dirty="0" smtClean="0">
              <a:solidFill>
                <a:schemeClr val="tx1"/>
              </a:solidFill>
            </a:endParaRPr>
          </a:p>
          <a:p>
            <a:r>
              <a:rPr lang="sk-SK" dirty="0">
                <a:solidFill>
                  <a:schemeClr val="tx1"/>
                </a:solidFill>
              </a:rPr>
              <a:t>n</a:t>
            </a:r>
            <a:r>
              <a:rPr lang="sk-SK" dirty="0" smtClean="0">
                <a:solidFill>
                  <a:schemeClr val="tx1"/>
                </a:solidFill>
              </a:rPr>
              <a:t>asledovaním návodu si </a:t>
            </a:r>
            <a:r>
              <a:rPr lang="sk-SK" dirty="0" err="1" smtClean="0">
                <a:solidFill>
                  <a:schemeClr val="tx1"/>
                </a:solidFill>
              </a:rPr>
              <a:t>prozument</a:t>
            </a:r>
            <a:r>
              <a:rPr lang="sk-SK" dirty="0" smtClean="0">
                <a:solidFill>
                  <a:schemeClr val="tx1"/>
                </a:solidFill>
              </a:rPr>
              <a:t> zabezpečí vlastný produkt s predpokladom rovnakej kvality</a:t>
            </a:r>
          </a:p>
          <a:p>
            <a:r>
              <a:rPr lang="sk-SK" dirty="0" smtClean="0">
                <a:solidFill>
                  <a:schemeClr val="tx1"/>
                </a:solidFill>
              </a:rPr>
              <a:t>napr. </a:t>
            </a:r>
            <a:r>
              <a:rPr lang="sk-SK" dirty="0" err="1" smtClean="0">
                <a:solidFill>
                  <a:schemeClr val="tx1"/>
                </a:solidFill>
              </a:rPr>
              <a:t>blogy</a:t>
            </a:r>
            <a:r>
              <a:rPr lang="sk-SK" dirty="0" smtClean="0">
                <a:solidFill>
                  <a:schemeClr val="tx1"/>
                </a:solidFill>
              </a:rPr>
              <a:t>/</a:t>
            </a:r>
            <a:r>
              <a:rPr lang="sk-SK" dirty="0" err="1" smtClean="0">
                <a:solidFill>
                  <a:schemeClr val="tx1"/>
                </a:solidFill>
              </a:rPr>
              <a:t>videoblogy</a:t>
            </a:r>
            <a:endParaRPr lang="sk-SK" dirty="0" smtClean="0">
              <a:solidFill>
                <a:schemeClr val="tx1"/>
              </a:solidFill>
            </a:endParaRPr>
          </a:p>
          <a:p>
            <a:pPr lvl="1"/>
            <a:r>
              <a:rPr lang="sk-SK" dirty="0" smtClean="0">
                <a:solidFill>
                  <a:schemeClr val="tx1"/>
                </a:solidFill>
              </a:rPr>
              <a:t>imitácia overených postupov – tematicky aj formálne</a:t>
            </a:r>
          </a:p>
          <a:p>
            <a:pPr lvl="2"/>
            <a:r>
              <a:rPr lang="sk-SK" dirty="0" err="1" smtClean="0">
                <a:solidFill>
                  <a:schemeClr val="tx1"/>
                </a:solidFill>
              </a:rPr>
              <a:t>intro</a:t>
            </a:r>
            <a:r>
              <a:rPr lang="sk-SK" dirty="0" smtClean="0">
                <a:solidFill>
                  <a:schemeClr val="tx1"/>
                </a:solidFill>
              </a:rPr>
              <a:t>, pozdrav, pózovanie, komentovanie, zábery (ostrenie)</a:t>
            </a:r>
          </a:p>
          <a:p>
            <a:pPr lvl="2"/>
            <a:r>
              <a:rPr lang="sk-SK" dirty="0" err="1" smtClean="0">
                <a:solidFill>
                  <a:schemeClr val="tx1"/>
                </a:solidFill>
              </a:rPr>
              <a:t>Haul</a:t>
            </a:r>
            <a:r>
              <a:rPr lang="sk-SK" dirty="0" smtClean="0">
                <a:solidFill>
                  <a:schemeClr val="tx1"/>
                </a:solidFill>
              </a:rPr>
              <a:t>, </a:t>
            </a:r>
            <a:r>
              <a:rPr lang="sk-SK" dirty="0" err="1" smtClean="0">
                <a:solidFill>
                  <a:schemeClr val="tx1"/>
                </a:solidFill>
              </a:rPr>
              <a:t>Tag</a:t>
            </a:r>
            <a:r>
              <a:rPr lang="sk-SK" dirty="0" smtClean="0">
                <a:solidFill>
                  <a:schemeClr val="tx1"/>
                </a:solidFill>
              </a:rPr>
              <a:t>, </a:t>
            </a:r>
            <a:r>
              <a:rPr lang="sk-SK" dirty="0" err="1" smtClean="0">
                <a:solidFill>
                  <a:schemeClr val="tx1"/>
                </a:solidFill>
              </a:rPr>
              <a:t>Challenge</a:t>
            </a:r>
            <a:r>
              <a:rPr lang="sk-SK" dirty="0" smtClean="0">
                <a:solidFill>
                  <a:schemeClr val="tx1"/>
                </a:solidFill>
              </a:rPr>
              <a:t>, DIY, Rutina, </a:t>
            </a:r>
            <a:r>
              <a:rPr lang="sk-SK" dirty="0" err="1" smtClean="0">
                <a:solidFill>
                  <a:schemeClr val="tx1"/>
                </a:solidFill>
              </a:rPr>
              <a:t>Let´s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  <a:r>
              <a:rPr lang="sk-SK" dirty="0" err="1" smtClean="0">
                <a:solidFill>
                  <a:schemeClr val="tx1"/>
                </a:solidFill>
              </a:rPr>
              <a:t>play</a:t>
            </a:r>
            <a:r>
              <a:rPr lang="sk-SK" dirty="0" smtClean="0">
                <a:solidFill>
                  <a:schemeClr val="tx1"/>
                </a:solidFill>
              </a:rPr>
              <a:t>, </a:t>
            </a:r>
            <a:r>
              <a:rPr lang="sk-SK" dirty="0" err="1" smtClean="0">
                <a:solidFill>
                  <a:schemeClr val="tx1"/>
                </a:solidFill>
              </a:rPr>
              <a:t>Ask</a:t>
            </a:r>
            <a:r>
              <a:rPr lang="sk-SK" dirty="0" smtClean="0">
                <a:solidFill>
                  <a:schemeClr val="tx1"/>
                </a:solidFill>
              </a:rPr>
              <a:t>, 25 </a:t>
            </a:r>
            <a:r>
              <a:rPr lang="sk-SK" dirty="0" err="1" smtClean="0">
                <a:solidFill>
                  <a:schemeClr val="tx1"/>
                </a:solidFill>
              </a:rPr>
              <a:t>things</a:t>
            </a:r>
            <a:endParaRPr lang="sk-SK" dirty="0">
              <a:solidFill>
                <a:schemeClr val="tx1"/>
              </a:solidFill>
            </a:endParaRPr>
          </a:p>
          <a:p>
            <a:pPr lvl="2"/>
            <a:endParaRPr lang="sk-SK" dirty="0" smtClean="0">
              <a:solidFill>
                <a:schemeClr val="tx1"/>
              </a:solidFill>
            </a:endParaRPr>
          </a:p>
          <a:p>
            <a:r>
              <a:rPr lang="gsw-FR" dirty="0" smtClean="0">
                <a:solidFill>
                  <a:schemeClr val="tx1"/>
                </a:solidFill>
              </a:rPr>
              <a:t>mediálna a technologická </a:t>
            </a:r>
            <a:r>
              <a:rPr lang="gsw-FR" dirty="0">
                <a:solidFill>
                  <a:schemeClr val="tx1"/>
                </a:solidFill>
              </a:rPr>
              <a:t>kompetencia = bližšia cesta k </a:t>
            </a:r>
            <a:r>
              <a:rPr lang="sk-SK" dirty="0" smtClean="0">
                <a:solidFill>
                  <a:schemeClr val="tx1"/>
                </a:solidFill>
              </a:rPr>
              <a:t>overenému </a:t>
            </a:r>
            <a:r>
              <a:rPr lang="gsw-FR" dirty="0" smtClean="0">
                <a:solidFill>
                  <a:schemeClr val="tx1"/>
                </a:solidFill>
              </a:rPr>
              <a:t>produktu</a:t>
            </a:r>
            <a:endParaRPr lang="sk-SK" dirty="0">
              <a:solidFill>
                <a:schemeClr val="tx1"/>
              </a:solidFill>
            </a:endParaRPr>
          </a:p>
          <a:p>
            <a:pPr lvl="2"/>
            <a:endParaRPr lang="sk-SK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845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043492" y="692696"/>
            <a:ext cx="6777317" cy="5472608"/>
          </a:xfrm>
        </p:spPr>
        <p:txBody>
          <a:bodyPr>
            <a:normAutofit/>
          </a:bodyPr>
          <a:lstStyle/>
          <a:p>
            <a:r>
              <a:rPr lang="sk-SK" dirty="0" smtClean="0"/>
              <a:t>podobnosť až uniformita produktov</a:t>
            </a:r>
          </a:p>
          <a:p>
            <a:pPr marL="68580" indent="0">
              <a:buNone/>
            </a:pPr>
            <a:endParaRPr lang="sk-SK" dirty="0" smtClean="0"/>
          </a:p>
          <a:p>
            <a:r>
              <a:rPr lang="sk-SK" dirty="0" smtClean="0"/>
              <a:t>d</a:t>
            </a:r>
            <a:r>
              <a:rPr lang="gsw-FR" dirty="0" smtClean="0"/>
              <a:t>održiavanie </a:t>
            </a:r>
            <a:r>
              <a:rPr lang="gsw-FR" dirty="0"/>
              <a:t>návodu – presetu = imitácia hotového produktu so zmenou </a:t>
            </a:r>
            <a:r>
              <a:rPr lang="gsw-FR" dirty="0" smtClean="0"/>
              <a:t>autora</a:t>
            </a:r>
            <a:endParaRPr lang="sk-SK" dirty="0"/>
          </a:p>
          <a:p>
            <a:pPr marL="68580" indent="0">
              <a:buNone/>
            </a:pPr>
            <a:endParaRPr lang="sk-SK" dirty="0" smtClean="0"/>
          </a:p>
          <a:p>
            <a:r>
              <a:rPr lang="sk-SK" dirty="0"/>
              <a:t>p</a:t>
            </a:r>
            <a:r>
              <a:rPr lang="gsw-FR" dirty="0"/>
              <a:t>resetizácia v nových médiách vedie k formovaniu </a:t>
            </a:r>
            <a:r>
              <a:rPr lang="sk-SK" dirty="0"/>
              <a:t>nových žánrov a ku kategorizácii obsahov</a:t>
            </a:r>
          </a:p>
          <a:p>
            <a:endParaRPr lang="sk-SK" dirty="0"/>
          </a:p>
          <a:p>
            <a:r>
              <a:rPr lang="gsw-FR" dirty="0"/>
              <a:t>ústup od anonymity – vizuálne je autor známy – </a:t>
            </a:r>
            <a:r>
              <a:rPr lang="sk-SK" dirty="0"/>
              <a:t>autor pôvodného návodu je stále anonymný, resp. nepodstatný</a:t>
            </a:r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21858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11560" y="980728"/>
            <a:ext cx="7920880" cy="5400600"/>
          </a:xfrm>
        </p:spPr>
        <p:txBody>
          <a:bodyPr>
            <a:normAutofit/>
          </a:bodyPr>
          <a:lstStyle/>
          <a:p>
            <a:r>
              <a:rPr lang="sk-SK" dirty="0" smtClean="0"/>
              <a:t>obsah je závislý od replikovania návodov</a:t>
            </a:r>
          </a:p>
          <a:p>
            <a:r>
              <a:rPr lang="sk-SK" dirty="0" smtClean="0"/>
              <a:t>presné dodržiavanie inštrukcií zabezpečí vznik presnejších kópií –</a:t>
            </a:r>
            <a:r>
              <a:rPr lang="sk-SK" dirty="0"/>
              <a:t> </a:t>
            </a:r>
            <a:r>
              <a:rPr lang="sk-SK" dirty="0" smtClean="0"/>
              <a:t>produktov/obsahov/myšlienok</a:t>
            </a:r>
          </a:p>
          <a:p>
            <a:endParaRPr lang="sk-SK" dirty="0" smtClean="0"/>
          </a:p>
          <a:p>
            <a:r>
              <a:rPr lang="gsw-FR" dirty="0" smtClean="0"/>
              <a:t>vzniknuté </a:t>
            </a:r>
            <a:r>
              <a:rPr lang="gsw-FR" dirty="0"/>
              <a:t>produkty sú rekurzívne – neobmedzene sa opakuje postup ich </a:t>
            </a:r>
            <a:r>
              <a:rPr lang="gsw-FR" dirty="0" smtClean="0"/>
              <a:t>tvorby</a:t>
            </a:r>
            <a:endParaRPr lang="sk-SK" dirty="0"/>
          </a:p>
          <a:p>
            <a:endParaRPr lang="sk-SK" dirty="0"/>
          </a:p>
          <a:p>
            <a:r>
              <a:rPr lang="sk-SK" dirty="0" smtClean="0"/>
              <a:t>p</a:t>
            </a:r>
            <a:r>
              <a:rPr lang="gsw-FR" dirty="0" smtClean="0"/>
              <a:t>ri </a:t>
            </a:r>
            <a:r>
              <a:rPr lang="gsw-FR" dirty="0"/>
              <a:t>videonávodoch </a:t>
            </a:r>
            <a:r>
              <a:rPr lang="gsw-FR" dirty="0" smtClean="0"/>
              <a:t>je posilnená </a:t>
            </a:r>
            <a:r>
              <a:rPr lang="gsw-FR" dirty="0"/>
              <a:t>rekurzívnosť – replikáciou presného návodu sa replikuje produkt </a:t>
            </a:r>
            <a:r>
              <a:rPr lang="sk-SK" dirty="0" smtClean="0"/>
              <a:t>a </a:t>
            </a:r>
            <a:r>
              <a:rPr lang="gsw-FR" dirty="0" smtClean="0"/>
              <a:t>môžeme </a:t>
            </a:r>
            <a:r>
              <a:rPr lang="gsw-FR" dirty="0"/>
              <a:t>replikovať návod ako robiť na niečo </a:t>
            </a:r>
            <a:r>
              <a:rPr lang="gsw-FR" dirty="0" smtClean="0"/>
              <a:t>návod</a:t>
            </a:r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3246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932040" y="5517232"/>
            <a:ext cx="3528508" cy="745308"/>
          </a:xfrm>
        </p:spPr>
        <p:txBody>
          <a:bodyPr>
            <a:normAutofit fontScale="92500"/>
          </a:bodyPr>
          <a:lstStyle/>
          <a:p>
            <a:pPr marL="68580" indent="0">
              <a:buNone/>
            </a:pPr>
            <a:r>
              <a:rPr lang="sk-SK" dirty="0" smtClean="0"/>
              <a:t>Ďakujem za pozornosť.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895006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Vlastná 6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0C0C0C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974</TotalTime>
  <Words>825</Words>
  <Application>Microsoft Office PowerPoint</Application>
  <PresentationFormat>Prezentácia na obrazovke (4:3)</PresentationFormat>
  <Paragraphs>119</Paragraphs>
  <Slides>16</Slides>
  <Notes>4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17" baseType="lpstr">
      <vt:lpstr>Austin</vt:lpstr>
      <vt:lpstr>Návod v nových médiách</vt:lpstr>
      <vt:lpstr>Nové médiá</vt:lpstr>
      <vt:lpstr>Produkt</vt:lpstr>
      <vt:lpstr>Návod</vt:lpstr>
      <vt:lpstr>Prezentácia programu PowerPoint</vt:lpstr>
      <vt:lpstr>„heart hands“</vt:lpstr>
      <vt:lpstr>„hold pisa“</vt:lpstr>
      <vt:lpstr>Preset</vt:lpstr>
      <vt:lpstr>Podoby návodu </vt:lpstr>
      <vt:lpstr>Prezentácia programu PowerPoint</vt:lpstr>
      <vt:lpstr>Presetizácia</vt:lpstr>
      <vt:lpstr>Prezentácia programu PowerPoint</vt:lpstr>
      <vt:lpstr>Prečo sa nekopíruje celý produkt, ale len návod?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Návod v nových médiách</dc:title>
  <dc:creator>pc</dc:creator>
  <cp:lastModifiedBy>User</cp:lastModifiedBy>
  <cp:revision>26</cp:revision>
  <dcterms:created xsi:type="dcterms:W3CDTF">2014-12-02T12:11:24Z</dcterms:created>
  <dcterms:modified xsi:type="dcterms:W3CDTF">2014-12-04T07:12:30Z</dcterms:modified>
</cp:coreProperties>
</file>