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8" r:id="rId2"/>
    <p:sldId id="278" r:id="rId3"/>
    <p:sldId id="273" r:id="rId4"/>
    <p:sldId id="279" r:id="rId5"/>
    <p:sldId id="280" r:id="rId6"/>
    <p:sldId id="281" r:id="rId7"/>
    <p:sldId id="282" r:id="rId8"/>
    <p:sldId id="283" r:id="rId9"/>
    <p:sldId id="274" r:id="rId10"/>
    <p:sldId id="275" r:id="rId11"/>
    <p:sldId id="276" r:id="rId12"/>
    <p:sldId id="277" r:id="rId13"/>
    <p:sldId id="291" r:id="rId14"/>
    <p:sldId id="293" r:id="rId15"/>
    <p:sldId id="292" r:id="rId16"/>
    <p:sldId id="284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86" r:id="rId28"/>
    <p:sldId id="287" r:id="rId29"/>
    <p:sldId id="289" r:id="rId30"/>
    <p:sldId id="290" r:id="rId31"/>
    <p:sldId id="288" r:id="rId32"/>
    <p:sldId id="294" r:id="rId33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5D3A90-254A-440D-B72F-0FC04DCEAE00}" type="datetimeFigureOut">
              <a:rPr lang="sk-SK" smtClean="0"/>
              <a:t>15.12.2014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BDCE0-0EA1-4783-B37A-6DCAE90B97F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89484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F58C9F7-FE0E-451D-AC5A-04BFFC8C5B68}" type="slidenum">
              <a:rPr lang="sk-SK"/>
              <a:pPr/>
              <a:t>2</a:t>
            </a:fld>
            <a:endParaRPr lang="sk-SK" dirty="0"/>
          </a:p>
        </p:txBody>
      </p:sp>
      <p:sp>
        <p:nvSpPr>
          <p:cNvPr id="163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0476E8E-CE79-4385-8F3A-543E5DD3A659}" type="slidenum">
              <a:rPr lang="sk-SK"/>
              <a:pPr/>
              <a:t>4</a:t>
            </a:fld>
            <a:endParaRPr lang="sk-SK"/>
          </a:p>
        </p:txBody>
      </p:sp>
      <p:sp>
        <p:nvSpPr>
          <p:cNvPr id="17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003786" y="695134"/>
            <a:ext cx="4848989" cy="342815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B1A0A71-A164-4B16-A519-57DD6DCA04C3}" type="slidenum">
              <a:rPr lang="cs-CZ" altLang="sk-SK" sz="1200"/>
              <a:pPr eaLnBrk="1" hangingPunct="1"/>
              <a:t>5</a:t>
            </a:fld>
            <a:endParaRPr lang="cs-CZ" altLang="sk-SK" sz="12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k-SK" altLang="sk-SK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8E2DF78-9ACC-4FDA-956A-6C48E6BB0AF7}" type="slidenum">
              <a:rPr lang="cs-CZ" altLang="sk-SK" sz="1200"/>
              <a:pPr eaLnBrk="1" hangingPunct="1"/>
              <a:t>6</a:t>
            </a:fld>
            <a:endParaRPr lang="cs-CZ" altLang="sk-SK" sz="120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k-SK" altLang="sk-SK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87965F6-3CBD-4CA8-B7A8-FE718DCA69CA}" type="slidenum">
              <a:rPr lang="cs-CZ" altLang="sk-SK" sz="1200"/>
              <a:pPr eaLnBrk="1" hangingPunct="1"/>
              <a:t>8</a:t>
            </a:fld>
            <a:endParaRPr lang="cs-CZ" altLang="sk-SK" sz="12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sk-SK" altLang="sk-SK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15B27B-66FB-4AA7-ABC3-EE95B0D597AA}" type="slidenum">
              <a:rPr lang="cs-CZ" altLang="sk-SK" sz="1200"/>
              <a:pPr eaLnBrk="1" hangingPunct="1"/>
              <a:t>13</a:t>
            </a:fld>
            <a:endParaRPr lang="cs-CZ" altLang="sk-SK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sk-SK" altLang="sk-SK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9B2C938-5A6A-45FD-B17E-D306BA8B33F7}" type="slidenum">
              <a:rPr lang="cs-CZ" altLang="sk-SK" sz="1200"/>
              <a:pPr eaLnBrk="1" hangingPunct="1"/>
              <a:t>15</a:t>
            </a:fld>
            <a:endParaRPr lang="cs-CZ" altLang="sk-SK" sz="12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k-SK" altLang="sk-SK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9F9AB47-825E-44C5-B3EF-042AE83AAAD4}" type="slidenum">
              <a:rPr lang="cs-CZ" altLang="sk-SK" sz="1200"/>
              <a:pPr eaLnBrk="1" hangingPunct="1"/>
              <a:t>16</a:t>
            </a:fld>
            <a:endParaRPr lang="cs-CZ" altLang="sk-SK" sz="120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k-SK" altLang="sk-SK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2020EA5-FF68-48DF-A059-0E99B641A9CD}" type="slidenum">
              <a:rPr lang="cs-CZ" altLang="sk-SK" sz="1200"/>
              <a:pPr eaLnBrk="1" hangingPunct="1"/>
              <a:t>27</a:t>
            </a:fld>
            <a:endParaRPr lang="cs-CZ" altLang="sk-SK" sz="12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sk-SK" altLang="sk-SK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5A4403B-E8E7-4668-B15A-B6AF8CAC233B}" type="slidenum">
              <a:rPr lang="cs-CZ" altLang="sk-SK" sz="1200"/>
              <a:pPr eaLnBrk="1" hangingPunct="1"/>
              <a:t>29</a:t>
            </a:fld>
            <a:endParaRPr lang="cs-CZ" altLang="sk-SK" sz="120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k-SK" altLang="sk-SK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93D6FA0-E5BB-49EB-8F82-E4FB4582D290}" type="slidenum">
              <a:rPr lang="cs-CZ" altLang="sk-SK" sz="1200"/>
              <a:pPr eaLnBrk="1" hangingPunct="1"/>
              <a:t>30</a:t>
            </a:fld>
            <a:endParaRPr lang="cs-CZ" altLang="sk-SK" sz="12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k-SK" altLang="sk-SK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E332959-43C4-4C1A-8F67-BDC03E938371}" type="slidenum">
              <a:rPr lang="cs-CZ" altLang="sk-SK" sz="1200"/>
              <a:pPr eaLnBrk="1" hangingPunct="1"/>
              <a:t>31</a:t>
            </a:fld>
            <a:endParaRPr lang="cs-CZ" altLang="sk-SK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sk-SK" altLang="sk-SK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BCF1-299A-4292-A316-4E1FE4FBADF4}" type="datetimeFigureOut">
              <a:rPr lang="sk-SK" smtClean="0"/>
              <a:pPr/>
              <a:t>15.12.2014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427A-6DE2-42A0-B3D8-D41D923CABA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BCF1-299A-4292-A316-4E1FE4FBADF4}" type="datetimeFigureOut">
              <a:rPr lang="sk-SK" smtClean="0"/>
              <a:pPr/>
              <a:t>15.12.2014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427A-6DE2-42A0-B3D8-D41D923CABA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BCF1-299A-4292-A316-4E1FE4FBADF4}" type="datetimeFigureOut">
              <a:rPr lang="sk-SK" smtClean="0"/>
              <a:pPr/>
              <a:t>15.12.2014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427A-6DE2-42A0-B3D8-D41D923CABA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BCF1-299A-4292-A316-4E1FE4FBADF4}" type="datetimeFigureOut">
              <a:rPr lang="sk-SK" smtClean="0"/>
              <a:pPr/>
              <a:t>15.12.2014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427A-6DE2-42A0-B3D8-D41D923CABA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BCF1-299A-4292-A316-4E1FE4FBADF4}" type="datetimeFigureOut">
              <a:rPr lang="sk-SK" smtClean="0"/>
              <a:pPr/>
              <a:t>15.12.2014</a:t>
            </a:fld>
            <a:endParaRPr lang="sk-SK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427A-6DE2-42A0-B3D8-D41D923CABA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BCF1-299A-4292-A316-4E1FE4FBADF4}" type="datetimeFigureOut">
              <a:rPr lang="sk-SK" smtClean="0"/>
              <a:pPr/>
              <a:t>15.12.2014</a:t>
            </a:fld>
            <a:endParaRPr lang="sk-SK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427A-6DE2-42A0-B3D8-D41D923CABA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BCF1-299A-4292-A316-4E1FE4FBADF4}" type="datetimeFigureOut">
              <a:rPr lang="sk-SK" smtClean="0"/>
              <a:pPr/>
              <a:t>15.12.2014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427A-6DE2-42A0-B3D8-D41D923CABA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BCF1-299A-4292-A316-4E1FE4FBADF4}" type="datetimeFigureOut">
              <a:rPr lang="sk-SK" smtClean="0"/>
              <a:pPr/>
              <a:t>15.12.2014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427A-6DE2-42A0-B3D8-D41D923CABA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BCF1-299A-4292-A316-4E1FE4FBADF4}" type="datetimeFigureOut">
              <a:rPr lang="sk-SK" smtClean="0"/>
              <a:pPr/>
              <a:t>15.12.2014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427A-6DE2-42A0-B3D8-D41D923CABA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BCF1-299A-4292-A316-4E1FE4FBADF4}" type="datetimeFigureOut">
              <a:rPr lang="sk-SK" smtClean="0"/>
              <a:pPr/>
              <a:t>15.12.2014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427A-6DE2-42A0-B3D8-D41D923CABA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BCF1-299A-4292-A316-4E1FE4FBADF4}" type="datetimeFigureOut">
              <a:rPr lang="sk-SK" smtClean="0"/>
              <a:pPr/>
              <a:t>15.12.2014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427A-6DE2-42A0-B3D8-D41D923CABA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Nadpis a tabuľ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abuľky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sk-SK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83DAAB-DD48-4B41-9874-23B55E48818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5802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2BCF1-299A-4292-A316-4E1FE4FBADF4}" type="datetimeFigureOut">
              <a:rPr lang="sk-SK" smtClean="0"/>
              <a:pPr/>
              <a:t>15.12.2014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7427A-6DE2-42A0-B3D8-D41D923CABA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/>
            </a:r>
            <a:br>
              <a:rPr lang="sk-SK" dirty="0" smtClean="0"/>
            </a:br>
            <a:r>
              <a:rPr lang="sk-SK" sz="6000" b="1" dirty="0">
                <a:solidFill>
                  <a:srgbClr val="FF0000"/>
                </a:solidFill>
              </a:rPr>
              <a:t>SOCIÁLNE</a:t>
            </a:r>
            <a:r>
              <a:rPr lang="sk-SK" b="1" dirty="0" smtClean="0"/>
              <a:t> </a:t>
            </a:r>
            <a:r>
              <a:rPr lang="sk-SK" sz="6000" b="1" dirty="0" smtClean="0">
                <a:solidFill>
                  <a:srgbClr val="FF0000"/>
                </a:solidFill>
              </a:rPr>
              <a:t>KONFLIKTY</a:t>
            </a:r>
            <a:endParaRPr lang="sk-SK" sz="6000" b="1" dirty="0">
              <a:solidFill>
                <a:srgbClr val="FF0000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427984" y="4725144"/>
            <a:ext cx="4208512" cy="1752600"/>
          </a:xfrm>
        </p:spPr>
        <p:txBody>
          <a:bodyPr/>
          <a:lstStyle/>
          <a:p>
            <a:endParaRPr lang="sk-SK" dirty="0"/>
          </a:p>
        </p:txBody>
      </p:sp>
      <p:pic>
        <p:nvPicPr>
          <p:cNvPr id="19458" name="Picture 2" descr="http://t3.gstatic.com/images?q=tbn:ANd9GcTDWymms1ztiJLV5MWbZox8rirjkX6xwQ8LGSAqdVLb55efmcR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861048"/>
            <a:ext cx="3672407" cy="2463553"/>
          </a:xfrm>
          <a:prstGeom prst="rect">
            <a:avLst/>
          </a:prstGeom>
          <a:noFill/>
        </p:spPr>
      </p:pic>
      <p:pic>
        <p:nvPicPr>
          <p:cNvPr id="19462" name="Picture 6" descr="http://us.123rf.com/400wm/400/400/chaoss/chaoss0906/chaoss090600294/5104367-mann-und-frau-konflikt-isolated-on-whi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0"/>
            <a:ext cx="2911436" cy="2420888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308476"/>
            <a:ext cx="3768725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546" y="260648"/>
            <a:ext cx="3455988" cy="230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457200"/>
            <a:ext cx="8686800" cy="838200"/>
          </a:xfrm>
          <a:ln/>
        </p:spPr>
        <p:txBody>
          <a:bodyPr>
            <a:normAutofit/>
          </a:bodyPr>
          <a:lstStyle/>
          <a:p>
            <a:pPr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sk-SK" b="1" dirty="0">
                <a:solidFill>
                  <a:srgbClr val="00CC00"/>
                </a:solidFill>
                <a:latin typeface="Book Antiqua" pitchFamily="18" charset="0"/>
                <a:ea typeface="+mn-ea"/>
                <a:cs typeface="+mn-cs"/>
              </a:rPr>
              <a:t>Konflikty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1301750"/>
            <a:ext cx="8593137" cy="500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62480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b="1" dirty="0">
                <a:solidFill>
                  <a:srgbClr val="00CC00"/>
                </a:solidFill>
                <a:latin typeface="Book Antiqua" pitchFamily="18" charset="0"/>
                <a:ea typeface="+mn-ea"/>
                <a:cs typeface="+mn-cs"/>
              </a:rPr>
              <a:t>Konflikt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07504" y="1268760"/>
            <a:ext cx="4392488" cy="5040600"/>
          </a:xfrm>
        </p:spPr>
        <p:txBody>
          <a:bodyPr/>
          <a:lstStyle/>
          <a:p>
            <a:pPr>
              <a:buNone/>
            </a:pPr>
            <a:r>
              <a:rPr lang="sk-SK" dirty="0" smtClean="0"/>
              <a:t>    </a:t>
            </a:r>
          </a:p>
          <a:p>
            <a:pPr>
              <a:buNone/>
            </a:pPr>
            <a:r>
              <a:rPr lang="sk-SK" dirty="0" smtClean="0"/>
              <a:t>    Konflikt je slovo odvodené z latinčiny, znamená zrážku, zápas, spor, ale aj sužovať a trápiť niekoho (</a:t>
            </a:r>
            <a:r>
              <a:rPr lang="sk-SK" dirty="0" err="1" smtClean="0"/>
              <a:t>Búgelová</a:t>
            </a:r>
            <a:r>
              <a:rPr lang="sk-SK" dirty="0" smtClean="0"/>
              <a:t>, 2002)</a:t>
            </a:r>
          </a:p>
          <a:p>
            <a:endParaRPr lang="sk-SK" dirty="0"/>
          </a:p>
        </p:txBody>
      </p:sp>
      <p:pic>
        <p:nvPicPr>
          <p:cNvPr id="15362" name="Picture 2" descr="http://ipravda.sk/res/2010/11/20/thumbs/18279-sikana-hadka-praca-pracovisko-krik-agresivita-clano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196752"/>
            <a:ext cx="4260726" cy="432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188913"/>
            <a:ext cx="3544887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468313" y="2781300"/>
            <a:ext cx="3024187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sk-SK">
                <a:solidFill>
                  <a:srgbClr val="000000"/>
                </a:solidFill>
                <a:latin typeface="Franklin Gothic Book" charset="0"/>
                <a:ea typeface="SimSun" charset="0"/>
                <a:cs typeface="SimSun" charset="0"/>
              </a:rPr>
              <a:t>Konflikt ako vojna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5" y="188913"/>
            <a:ext cx="4138613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4859338" y="2708275"/>
            <a:ext cx="3095625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sk-SK">
                <a:solidFill>
                  <a:srgbClr val="000000"/>
                </a:solidFill>
                <a:latin typeface="Franklin Gothic Book" charset="0"/>
                <a:ea typeface="SimSun" charset="0"/>
                <a:cs typeface="SimSun" charset="0"/>
              </a:rPr>
              <a:t>Konflikt ako výbuch</a:t>
            </a: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213100"/>
            <a:ext cx="3600450" cy="239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611188" y="5734050"/>
            <a:ext cx="2952750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sk-SK">
                <a:solidFill>
                  <a:srgbClr val="000000"/>
                </a:solidFill>
                <a:latin typeface="Franklin Gothic Book" charset="0"/>
                <a:ea typeface="SimSun" charset="0"/>
                <a:cs typeface="SimSun" charset="0"/>
              </a:rPr>
              <a:t>Konflikt ako súd</a:t>
            </a: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213100"/>
            <a:ext cx="3602037" cy="2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5292725" y="5734050"/>
            <a:ext cx="2376488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>
            <a:spAutoFit/>
          </a:bodyPr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sk-SK">
                <a:solidFill>
                  <a:srgbClr val="000000"/>
                </a:solidFill>
                <a:latin typeface="Franklin Gothic Book" charset="0"/>
                <a:ea typeface="SimSun" charset="0"/>
                <a:cs typeface="SimSun" charset="0"/>
              </a:rPr>
              <a:t>Konflikt ako hra</a:t>
            </a:r>
          </a:p>
        </p:txBody>
      </p:sp>
    </p:spTree>
    <p:extLst>
      <p:ext uri="{BB962C8B-B14F-4D97-AF65-F5344CB8AC3E}">
        <p14:creationId xmlns:p14="http://schemas.microsoft.com/office/powerpoint/2010/main" val="29419327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85750"/>
            <a:ext cx="9144000" cy="6357938"/>
          </a:xfrm>
        </p:spPr>
        <p:txBody>
          <a:bodyPr/>
          <a:lstStyle/>
          <a:p>
            <a:pPr eaLnBrk="1" hangingPunct="1"/>
            <a:r>
              <a:rPr lang="sk-SK" altLang="sk-SK" b="1" dirty="0" smtClean="0">
                <a:solidFill>
                  <a:srgbClr val="00CC00"/>
                </a:solidFill>
                <a:latin typeface="Book Antiqua" pitchFamily="18" charset="0"/>
                <a:ea typeface="+mn-ea"/>
                <a:cs typeface="+mn-cs"/>
              </a:rPr>
              <a:t>KONFLIKT </a:t>
            </a:r>
            <a:r>
              <a:rPr lang="sk-SK" altLang="sk-SK" b="1" dirty="0" smtClean="0">
                <a:latin typeface="Arial" pitchFamily="34" charset="0"/>
              </a:rPr>
              <a:t/>
            </a:r>
            <a:br>
              <a:rPr lang="sk-SK" altLang="sk-SK" b="1" dirty="0" smtClean="0">
                <a:latin typeface="Arial" pitchFamily="34" charset="0"/>
              </a:rPr>
            </a:br>
            <a:r>
              <a:rPr lang="sk-SK" altLang="sk-SK" b="1" dirty="0" smtClean="0">
                <a:latin typeface="Arial" pitchFamily="34" charset="0"/>
                <a:cs typeface="Times New Roman" pitchFamily="18" charset="0"/>
              </a:rPr>
              <a:t>je stret protichodného správania, postojov, názorov, cieľov, presvedčení, záujmov</a:t>
            </a:r>
            <a:br>
              <a:rPr lang="sk-SK" altLang="sk-SK" b="1" dirty="0" smtClean="0">
                <a:latin typeface="Arial" pitchFamily="34" charset="0"/>
                <a:cs typeface="Times New Roman" pitchFamily="18" charset="0"/>
              </a:rPr>
            </a:br>
            <a:r>
              <a:rPr lang="sk-SK" altLang="sk-SK" dirty="0" smtClean="0">
                <a:latin typeface="Arial Narrow" pitchFamily="34" charset="0"/>
                <a:cs typeface="Times New Roman" pitchFamily="18" charset="0"/>
              </a:rPr>
              <a:t> </a:t>
            </a:r>
            <a:r>
              <a:rPr lang="sk-SK" altLang="sk-SK" dirty="0" smtClean="0">
                <a:latin typeface="Avinion" charset="2"/>
                <a:cs typeface="Times New Roman" pitchFamily="18" charset="0"/>
              </a:rPr>
              <a:t/>
            </a:r>
            <a:br>
              <a:rPr lang="sk-SK" altLang="sk-SK" dirty="0" smtClean="0">
                <a:latin typeface="Avinion" charset="2"/>
                <a:cs typeface="Times New Roman" pitchFamily="18" charset="0"/>
              </a:rPr>
            </a:br>
            <a:endParaRPr lang="cs-CZ" altLang="sk-SK" dirty="0" smtClean="0"/>
          </a:p>
        </p:txBody>
      </p:sp>
      <p:pic>
        <p:nvPicPr>
          <p:cNvPr id="3075" name="Picture 4" descr="F:\obrazky\My Pictures\konflikt+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313" y="4714875"/>
            <a:ext cx="3278187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4418450"/>
      </p:ext>
    </p:extLst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285750"/>
            <a:ext cx="8643938" cy="1214438"/>
          </a:xfrm>
        </p:spPr>
        <p:txBody>
          <a:bodyPr>
            <a:normAutofit/>
          </a:bodyPr>
          <a:lstStyle/>
          <a:p>
            <a:pPr eaLnBrk="1" hangingPunct="1"/>
            <a:r>
              <a:rPr lang="sk-SK" altLang="sk-SK" b="1" dirty="0">
                <a:solidFill>
                  <a:srgbClr val="00CC00"/>
                </a:solidFill>
                <a:latin typeface="Book Antiqua" pitchFamily="18" charset="0"/>
                <a:ea typeface="+mn-ea"/>
                <a:cs typeface="+mn-cs"/>
              </a:rPr>
              <a:t>Základné AXIÓMY:</a:t>
            </a:r>
            <a:r>
              <a:rPr lang="cs-CZ" altLang="sk-SK" b="1" dirty="0">
                <a:solidFill>
                  <a:srgbClr val="00CC00"/>
                </a:solidFill>
                <a:latin typeface="Book Antiqua" pitchFamily="18" charset="0"/>
                <a:ea typeface="+mn-ea"/>
                <a:cs typeface="+mn-cs"/>
              </a:rPr>
              <a:t>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1643063"/>
            <a:ext cx="8929687" cy="5214937"/>
          </a:xfrm>
        </p:spPr>
        <p:txBody>
          <a:bodyPr/>
          <a:lstStyle/>
          <a:p>
            <a:pPr eaLnBrk="1" hangingPunct="1"/>
            <a:r>
              <a:rPr lang="sk-SK" altLang="sk-SK" sz="3000" b="1" smtClean="0">
                <a:latin typeface="Arial" pitchFamily="34" charset="0"/>
                <a:cs typeface="Times New Roman" pitchFamily="18" charset="0"/>
              </a:rPr>
              <a:t>Konflikt medzi ľuďmi je nevyhnutný a prirodzený. </a:t>
            </a:r>
            <a:endParaRPr lang="sk-SK" altLang="sk-SK" sz="3000" b="1" smtClean="0">
              <a:latin typeface="Arial" pitchFamily="34" charset="0"/>
            </a:endParaRPr>
          </a:p>
          <a:p>
            <a:pPr eaLnBrk="1" hangingPunct="1"/>
            <a:r>
              <a:rPr lang="sk-SK" altLang="sk-SK" sz="3000" b="1" smtClean="0">
                <a:latin typeface="Arial" pitchFamily="34" charset="0"/>
              </a:rPr>
              <a:t>Konflikt je legitímny</a:t>
            </a:r>
          </a:p>
          <a:p>
            <a:pPr eaLnBrk="1" hangingPunct="1"/>
            <a:r>
              <a:rPr lang="sk-SK" altLang="sk-SK" sz="3000" b="1" smtClean="0">
                <a:latin typeface="Arial" pitchFamily="34" charset="0"/>
                <a:cs typeface="Times New Roman" pitchFamily="18" charset="0"/>
              </a:rPr>
              <a:t>Konflikt môže mať konštruktívny alebo deštruktívny priebeh</a:t>
            </a:r>
            <a:r>
              <a:rPr lang="cs-CZ" altLang="sk-SK" sz="3000" b="1" smtClean="0">
                <a:latin typeface="Arial" pitchFamily="34" charset="0"/>
              </a:rPr>
              <a:t> </a:t>
            </a:r>
            <a:endParaRPr lang="sk-SK" altLang="sk-SK" sz="3000" b="1" smtClean="0">
              <a:latin typeface="Arial" pitchFamily="34" charset="0"/>
            </a:endParaRPr>
          </a:p>
          <a:p>
            <a:pPr eaLnBrk="1" hangingPunct="1"/>
            <a:r>
              <a:rPr lang="sk-SK" altLang="sk-SK" sz="3000" b="1" smtClean="0">
                <a:latin typeface="Arial" pitchFamily="34" charset="0"/>
                <a:cs typeface="Times New Roman" pitchFamily="18" charset="0"/>
              </a:rPr>
              <a:t>Konflikt má objektívne – vecné prvky (obsah), ale i subjektívne prvky</a:t>
            </a:r>
            <a:r>
              <a:rPr lang="sk-SK" altLang="sk-SK" sz="3000" b="1" smtClean="0">
                <a:latin typeface="Arial" pitchFamily="34" charset="0"/>
              </a:rPr>
              <a:t> - ve</a:t>
            </a:r>
            <a:r>
              <a:rPr lang="sk-SK" altLang="sk-SK" sz="3000" b="1" smtClean="0">
                <a:latin typeface="Arial" pitchFamily="34" charset="0"/>
                <a:cs typeface="Times New Roman" pitchFamily="18" charset="0"/>
              </a:rPr>
              <a:t>cnú i emocionálnu a vzťahovú stránku. </a:t>
            </a:r>
          </a:p>
          <a:p>
            <a:pPr eaLnBrk="1" hangingPunct="1"/>
            <a:endParaRPr lang="cs-CZ" altLang="sk-SK" sz="2800" b="1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155380"/>
      </p:ext>
    </p:extLst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850" y="333375"/>
            <a:ext cx="8640763" cy="6119813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sk-SK" altLang="sk-SK" b="1" dirty="0" smtClean="0">
                <a:solidFill>
                  <a:srgbClr val="00CC00"/>
                </a:solidFill>
                <a:latin typeface="Book Antiqua" pitchFamily="18" charset="0"/>
              </a:rPr>
              <a:t>      </a:t>
            </a:r>
            <a:r>
              <a:rPr lang="sk-SK" altLang="sk-SK" sz="3600" b="1" dirty="0" smtClean="0">
                <a:solidFill>
                  <a:srgbClr val="00CC00"/>
                </a:solidFill>
                <a:latin typeface="Book Antiqua" pitchFamily="18" charset="0"/>
              </a:rPr>
              <a:t>Spúšťače konfliktu</a:t>
            </a:r>
            <a:r>
              <a:rPr lang="sk-SK" altLang="sk-SK" sz="3600" dirty="0" smtClean="0">
                <a:solidFill>
                  <a:srgbClr val="00CC00"/>
                </a:solidFill>
                <a:latin typeface="Book Antiqua" pitchFamily="18" charset="0"/>
              </a:rPr>
              <a:t>:</a:t>
            </a:r>
          </a:p>
          <a:p>
            <a:pPr marL="609600" indent="-609600" eaLnBrk="1" hangingPunct="1">
              <a:buFont typeface="Wingdings" pitchFamily="2" charset="2"/>
              <a:buAutoNum type="alphaLcParenR"/>
            </a:pPr>
            <a:r>
              <a:rPr lang="sk-SK" altLang="sk-SK" b="1" dirty="0" smtClean="0">
                <a:solidFill>
                  <a:schemeClr val="tx2"/>
                </a:solidFill>
                <a:latin typeface="Book Antiqua" pitchFamily="18" charset="0"/>
              </a:rPr>
              <a:t>situácia</a:t>
            </a:r>
            <a:r>
              <a:rPr lang="sk-SK" altLang="sk-SK" dirty="0" smtClean="0">
                <a:solidFill>
                  <a:srgbClr val="FFFF00"/>
                </a:solidFill>
                <a:latin typeface="Book Antiqua" pitchFamily="18" charset="0"/>
              </a:rPr>
              <a:t> </a:t>
            </a:r>
            <a:r>
              <a:rPr lang="sk-SK" altLang="sk-SK" dirty="0" smtClean="0">
                <a:latin typeface="Book Antiqua" pitchFamily="18" charset="0"/>
              </a:rPr>
              <a:t>– teplo, zima, hluk, málo zdrojov k dispozícii, izolácia, nedostatok/nadbytok informácií, </a:t>
            </a:r>
          </a:p>
          <a:p>
            <a:pPr marL="609600" indent="-609600">
              <a:buFont typeface="Wingdings" pitchFamily="2" charset="2"/>
              <a:buAutoNum type="alphaLcParenR"/>
            </a:pPr>
            <a:r>
              <a:rPr lang="sk-SK" altLang="sk-SK" b="1" dirty="0" smtClean="0">
                <a:solidFill>
                  <a:schemeClr val="tx2"/>
                </a:solidFill>
                <a:latin typeface="Book Antiqua" pitchFamily="18" charset="0"/>
              </a:rPr>
              <a:t>ľudia</a:t>
            </a:r>
            <a:r>
              <a:rPr lang="sk-SK" altLang="sk-SK" dirty="0" smtClean="0">
                <a:solidFill>
                  <a:srgbClr val="FFFF00"/>
                </a:solidFill>
                <a:latin typeface="Book Antiqua" pitchFamily="18" charset="0"/>
              </a:rPr>
              <a:t> </a:t>
            </a:r>
            <a:r>
              <a:rPr lang="sk-SK" altLang="sk-SK" dirty="0">
                <a:latin typeface="Book Antiqua" pitchFamily="18" charset="0"/>
              </a:rPr>
              <a:t>– nepríjemná osoba, veľa ľudí, diametrálne odlišné osobnosti, konkrétne vzťahy,</a:t>
            </a:r>
          </a:p>
          <a:p>
            <a:pPr marL="609600" indent="-609600">
              <a:buFont typeface="Wingdings" pitchFamily="2" charset="2"/>
              <a:buAutoNum type="alphaLcParenR"/>
            </a:pPr>
            <a:r>
              <a:rPr lang="sk-SK" altLang="sk-SK" b="1" dirty="0" smtClean="0">
                <a:solidFill>
                  <a:schemeClr val="tx2"/>
                </a:solidFill>
                <a:latin typeface="Book Antiqua" pitchFamily="18" charset="0"/>
              </a:rPr>
              <a:t>naše „ja“</a:t>
            </a:r>
            <a:r>
              <a:rPr lang="sk-SK" altLang="sk-SK" dirty="0">
                <a:latin typeface="Book Antiqua" pitchFamily="18" charset="0"/>
              </a:rPr>
              <a:t> – aktuálny zdravotný stav, osobná emocionalita, strach, obavy, temperament, schopnosti vychádzať s ľuďmi.</a:t>
            </a:r>
          </a:p>
          <a:p>
            <a:pPr marL="609600" indent="-609600" eaLnBrk="1" hangingPunct="1">
              <a:buFont typeface="Wingdings" pitchFamily="2" charset="2"/>
              <a:buNone/>
            </a:pPr>
            <a:endParaRPr lang="sk-SK" altLang="sk-SK" dirty="0" smtClean="0">
              <a:solidFill>
                <a:srgbClr val="FFFF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4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sk-SK" altLang="sk-SK" b="1" dirty="0">
                <a:solidFill>
                  <a:srgbClr val="00CC00"/>
                </a:solidFill>
                <a:latin typeface="Book Antiqua" pitchFamily="18" charset="0"/>
                <a:ea typeface="+mn-ea"/>
                <a:cs typeface="+mn-cs"/>
              </a:rPr>
              <a:t>Priebeh konfliktu ovplyvňujú:</a:t>
            </a:r>
            <a:r>
              <a:rPr lang="cs-CZ" altLang="sk-SK" b="1" dirty="0">
                <a:solidFill>
                  <a:srgbClr val="00CC00"/>
                </a:solidFill>
                <a:latin typeface="Book Antiqua" pitchFamily="18" charset="0"/>
                <a:ea typeface="+mn-ea"/>
                <a:cs typeface="+mn-cs"/>
              </a:rPr>
              <a:t>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556792"/>
            <a:ext cx="8134672" cy="4539208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sk-SK" altLang="sk-SK" sz="2800" dirty="0" smtClean="0">
                <a:latin typeface="Arial" pitchFamily="34" charset="0"/>
                <a:cs typeface="Times New Roman" pitchFamily="18" charset="0"/>
              </a:rPr>
              <a:t>osobnostné vlastnosti a hodnotový systém účastníkov</a:t>
            </a:r>
            <a:r>
              <a:rPr lang="cs-CZ" altLang="sk-SK" sz="2800" dirty="0" smtClean="0">
                <a:latin typeface="Arial" pitchFamily="34" charset="0"/>
              </a:rPr>
              <a:t> </a:t>
            </a:r>
            <a:endParaRPr lang="sk-SK" altLang="sk-SK" sz="2800" dirty="0" smtClean="0">
              <a:latin typeface="Arial" pitchFamily="34" charset="0"/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sk-SK" altLang="sk-SK" sz="2800" dirty="0" smtClean="0">
                <a:latin typeface="Arial" pitchFamily="34" charset="0"/>
                <a:cs typeface="Times New Roman" pitchFamily="18" charset="0"/>
              </a:rPr>
              <a:t>vzájomná dôvera </a:t>
            </a:r>
            <a:endParaRPr lang="sk-SK" altLang="sk-SK" sz="2800" dirty="0" smtClean="0">
              <a:latin typeface="Arial" pitchFamily="34" charset="0"/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sk-SK" altLang="sk-SK" sz="2800" dirty="0" smtClean="0">
                <a:latin typeface="Arial" pitchFamily="34" charset="0"/>
                <a:cs typeface="Times New Roman" pitchFamily="18" charset="0"/>
              </a:rPr>
              <a:t>typ problému, o ktorý ide a význam problému pre obe strany</a:t>
            </a:r>
            <a:r>
              <a:rPr lang="cs-CZ" altLang="sk-SK" sz="2800" dirty="0" smtClean="0">
                <a:latin typeface="Arial" pitchFamily="34" charset="0"/>
                <a:cs typeface="Times New Roman" pitchFamily="18" charset="0"/>
              </a:rPr>
              <a:t> </a:t>
            </a:r>
            <a:endParaRPr lang="sk-SK" altLang="sk-SK" sz="2800" dirty="0" smtClean="0">
              <a:latin typeface="Arial" pitchFamily="34" charset="0"/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sk-SK" altLang="sk-SK" sz="2800" dirty="0" smtClean="0">
                <a:latin typeface="Arial" pitchFamily="34" charset="0"/>
              </a:rPr>
              <a:t>prostredie, v ktorom konflikt prebieha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sk-SK" altLang="sk-SK" sz="2800" dirty="0" smtClean="0">
                <a:latin typeface="Arial" pitchFamily="34" charset="0"/>
                <a:cs typeface="Times New Roman" pitchFamily="18" charset="0"/>
              </a:rPr>
              <a:t>osobné stratégie (správanie) oboch strán</a:t>
            </a:r>
            <a:endParaRPr lang="sk-SK" altLang="sk-SK" sz="2800" dirty="0" smtClean="0">
              <a:latin typeface="Arial" pitchFamily="34" charset="0"/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sk-SK" altLang="sk-SK" sz="2800" dirty="0" smtClean="0">
                <a:latin typeface="Arial" pitchFamily="34" charset="0"/>
                <a:cs typeface="Times New Roman" pitchFamily="18" charset="0"/>
              </a:rPr>
              <a:t>komunikácia</a:t>
            </a:r>
            <a:r>
              <a:rPr lang="cs-CZ" altLang="sk-SK" sz="2800" dirty="0" smtClean="0">
                <a:latin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50499560"/>
      </p:ext>
    </p:extLst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32688"/>
          </a:xfrm>
        </p:spPr>
        <p:txBody>
          <a:bodyPr/>
          <a:lstStyle/>
          <a:p>
            <a:endParaRPr lang="sk-SK" dirty="0"/>
          </a:p>
        </p:txBody>
      </p:sp>
      <p:sp>
        <p:nvSpPr>
          <p:cNvPr id="4" name="Ovál 3"/>
          <p:cNvSpPr/>
          <p:nvPr/>
        </p:nvSpPr>
        <p:spPr>
          <a:xfrm>
            <a:off x="2915816" y="2636912"/>
            <a:ext cx="3024336" cy="134644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dirty="0" smtClean="0"/>
              <a:t>KONFLIKT</a:t>
            </a:r>
            <a:endParaRPr lang="sk-SK" sz="2800" dirty="0"/>
          </a:p>
        </p:txBody>
      </p:sp>
      <p:sp>
        <p:nvSpPr>
          <p:cNvPr id="7" name="Obojsmerná zvislá šípka 6"/>
          <p:cNvSpPr/>
          <p:nvPr/>
        </p:nvSpPr>
        <p:spPr>
          <a:xfrm rot="18954026">
            <a:off x="2516097" y="2013917"/>
            <a:ext cx="432048" cy="888749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ojsmerná zvislá šípka 9"/>
          <p:cNvSpPr/>
          <p:nvPr/>
        </p:nvSpPr>
        <p:spPr>
          <a:xfrm rot="2929193">
            <a:off x="5931090" y="2007051"/>
            <a:ext cx="484632" cy="96124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ojsmerná zvislá šípka 10"/>
          <p:cNvSpPr/>
          <p:nvPr/>
        </p:nvSpPr>
        <p:spPr>
          <a:xfrm rot="18625228">
            <a:off x="5849756" y="3809632"/>
            <a:ext cx="484632" cy="93219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ojsmerná zvislá šípka 11"/>
          <p:cNvSpPr/>
          <p:nvPr/>
        </p:nvSpPr>
        <p:spPr>
          <a:xfrm rot="2461951">
            <a:off x="2656629" y="3834209"/>
            <a:ext cx="484632" cy="92735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Ovál 12"/>
          <p:cNvSpPr/>
          <p:nvPr/>
        </p:nvSpPr>
        <p:spPr>
          <a:xfrm>
            <a:off x="251520" y="548680"/>
            <a:ext cx="2664296" cy="1346448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dirty="0" smtClean="0"/>
              <a:t>DRUHY</a:t>
            </a:r>
            <a:endParaRPr lang="sk-SK" sz="2800" dirty="0"/>
          </a:p>
        </p:txBody>
      </p:sp>
      <p:sp>
        <p:nvSpPr>
          <p:cNvPr id="14" name="Ovál 13"/>
          <p:cNvSpPr/>
          <p:nvPr/>
        </p:nvSpPr>
        <p:spPr>
          <a:xfrm>
            <a:off x="3707904" y="548680"/>
            <a:ext cx="5256584" cy="1346448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dirty="0" smtClean="0"/>
              <a:t>PREDCHÁDZANIE</a:t>
            </a:r>
            <a:endParaRPr lang="sk-SK" sz="2800" dirty="0"/>
          </a:p>
        </p:txBody>
      </p:sp>
      <p:sp>
        <p:nvSpPr>
          <p:cNvPr id="15" name="Ovál 14"/>
          <p:cNvSpPr/>
          <p:nvPr/>
        </p:nvSpPr>
        <p:spPr>
          <a:xfrm>
            <a:off x="323528" y="4869160"/>
            <a:ext cx="2664296" cy="1490464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dirty="0" smtClean="0"/>
              <a:t>RIEŠENIE</a:t>
            </a:r>
            <a:endParaRPr lang="sk-SK" sz="2800" dirty="0"/>
          </a:p>
        </p:txBody>
      </p:sp>
      <p:sp>
        <p:nvSpPr>
          <p:cNvPr id="16" name="Ovál 15"/>
          <p:cNvSpPr/>
          <p:nvPr/>
        </p:nvSpPr>
        <p:spPr>
          <a:xfrm>
            <a:off x="3923928" y="4941168"/>
            <a:ext cx="5040560" cy="1346448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dirty="0" smtClean="0"/>
              <a:t>NA KOMUNIKAČNEJ SIETI</a:t>
            </a:r>
            <a:endParaRPr lang="sk-SK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b="1" dirty="0">
                <a:solidFill>
                  <a:srgbClr val="00CC00"/>
                </a:solidFill>
                <a:latin typeface="Book Antiqua" pitchFamily="18" charset="0"/>
                <a:ea typeface="+mn-ea"/>
                <a:cs typeface="+mn-cs"/>
              </a:rPr>
              <a:t>Druhy konfliktov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347864" y="1268760"/>
            <a:ext cx="5796136" cy="504060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sk-SK" sz="3600" dirty="0" smtClean="0">
                <a:latin typeface="Times New Roman" pitchFamily="18" charset="0"/>
                <a:cs typeface="Times New Roman" pitchFamily="18" charset="0"/>
              </a:rPr>
              <a:t>Obsahový - sústreďuje na predmety, osoby a udalosti</a:t>
            </a:r>
          </a:p>
          <a:p>
            <a:pPr marL="137160" indent="0">
              <a:buNone/>
            </a:pPr>
            <a:r>
              <a:rPr lang="sk-SK" sz="3600" dirty="0" smtClean="0">
                <a:latin typeface="Times New Roman" pitchFamily="18" charset="0"/>
                <a:cs typeface="Times New Roman" pitchFamily="18" charset="0"/>
              </a:rPr>
              <a:t>Vzťahový - nevznikajú z vnútorných príčin, ale skôr zo vzťahu  medzi jednotlivcami (</a:t>
            </a:r>
            <a:r>
              <a:rPr lang="sk-SK" sz="3600" dirty="0" err="1" smtClean="0">
                <a:latin typeface="Times New Roman" pitchFamily="18" charset="0"/>
                <a:cs typeface="Times New Roman" pitchFamily="18" charset="0"/>
              </a:rPr>
              <a:t>DeVito</a:t>
            </a:r>
            <a:r>
              <a:rPr lang="sk-SK" sz="3600" dirty="0" smtClean="0">
                <a:latin typeface="Times New Roman" pitchFamily="18" charset="0"/>
                <a:cs typeface="Times New Roman" pitchFamily="18" charset="0"/>
              </a:rPr>
              <a:t>, 2001)</a:t>
            </a:r>
            <a:endParaRPr lang="sk-SK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http://www.humancapital.sk/files/img/konflikt_manazeri.jpg?w=1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43011"/>
            <a:ext cx="3024336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b="1" dirty="0">
                <a:solidFill>
                  <a:srgbClr val="00CC00"/>
                </a:solidFill>
                <a:latin typeface="Book Antiqua" pitchFamily="18" charset="0"/>
                <a:ea typeface="+mn-ea"/>
                <a:cs typeface="+mn-cs"/>
              </a:rPr>
              <a:t>Predchádzanie konfliktom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07504" y="1484784"/>
            <a:ext cx="4824536" cy="4824576"/>
          </a:xfrm>
        </p:spPr>
        <p:txBody>
          <a:bodyPr>
            <a:normAutofit lnSpcReduction="10000"/>
          </a:bodyPr>
          <a:lstStyle/>
          <a:p>
            <a:pPr marL="594360" indent="-457200"/>
            <a:r>
              <a:rPr lang="sk-SK" dirty="0" smtClean="0"/>
              <a:t>rozprávanie, konzultovanie so zamestnancami,</a:t>
            </a:r>
          </a:p>
          <a:p>
            <a:pPr marL="594360" indent="-457200"/>
            <a:r>
              <a:rPr lang="sk-SK" dirty="0" smtClean="0"/>
              <a:t>prevedenie konfliktu z osobnej či emocionálnej roviny do roviny faktov,</a:t>
            </a:r>
          </a:p>
          <a:p>
            <a:pPr marL="594360" indent="-457200"/>
            <a:r>
              <a:rPr lang="sk-SK" dirty="0" smtClean="0"/>
              <a:t>odolávanie pokušeniu vstupovať do konfliktu druhých (Urban, 2008).</a:t>
            </a:r>
          </a:p>
          <a:p>
            <a:pPr marL="651510" indent="-514350">
              <a:buAutoNum type="arabicPeriod"/>
            </a:pPr>
            <a:endParaRPr lang="sk-SK" dirty="0" smtClean="0"/>
          </a:p>
          <a:p>
            <a:pPr marL="651510" indent="-514350">
              <a:buAutoNum type="arabicPeriod"/>
            </a:pPr>
            <a:endParaRPr lang="sk-SK" dirty="0" smtClean="0"/>
          </a:p>
        </p:txBody>
      </p:sp>
      <p:pic>
        <p:nvPicPr>
          <p:cNvPr id="17410" name="Picture 2" descr="http://www.atna.sk/Handlers/ImageHandler.img?type=Image&amp;imageid=315&amp;isthumb=True&amp;width=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628800"/>
            <a:ext cx="3888432" cy="316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b="1" dirty="0">
                <a:solidFill>
                  <a:srgbClr val="00CC00"/>
                </a:solidFill>
                <a:latin typeface="Book Antiqua" pitchFamily="18" charset="0"/>
                <a:ea typeface="+mn-ea"/>
                <a:cs typeface="+mn-cs"/>
              </a:rPr>
              <a:t>Konflikt na komunikačnej sieti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07504" y="1196752"/>
            <a:ext cx="4752528" cy="5661248"/>
          </a:xfrm>
        </p:spPr>
        <p:txBody>
          <a:bodyPr>
            <a:normAutofit lnSpcReduction="10000"/>
          </a:bodyPr>
          <a:lstStyle/>
          <a:p>
            <a:r>
              <a:rPr lang="sk-SK" dirty="0" smtClean="0"/>
              <a:t>Nekričte</a:t>
            </a:r>
          </a:p>
          <a:p>
            <a:r>
              <a:rPr lang="sk-SK" dirty="0" smtClean="0"/>
              <a:t>Buďte struční</a:t>
            </a:r>
          </a:p>
          <a:p>
            <a:r>
              <a:rPr lang="sk-SK" dirty="0" smtClean="0"/>
              <a:t>Neposielajte nevyžiadanú poštu (</a:t>
            </a:r>
            <a:r>
              <a:rPr lang="sk-SK" dirty="0" err="1" smtClean="0"/>
              <a:t>spamming</a:t>
            </a:r>
            <a:r>
              <a:rPr lang="sk-SK" dirty="0" smtClean="0"/>
              <a:t>)</a:t>
            </a:r>
          </a:p>
          <a:p>
            <a:r>
              <a:rPr lang="sk-SK" dirty="0" smtClean="0"/>
              <a:t>Nedopúšťajte sa osobných útokov na iných užívateľov (</a:t>
            </a:r>
            <a:r>
              <a:rPr lang="sk-SK" dirty="0" err="1" smtClean="0"/>
              <a:t>flaming</a:t>
            </a:r>
            <a:r>
              <a:rPr lang="sk-SK" dirty="0" smtClean="0"/>
              <a:t>)</a:t>
            </a:r>
          </a:p>
          <a:p>
            <a:r>
              <a:rPr lang="sk-SK" dirty="0" smtClean="0"/>
              <a:t>Neposielajte nepravdivé informácie (</a:t>
            </a:r>
            <a:r>
              <a:rPr lang="sk-SK" dirty="0" err="1" smtClean="0"/>
              <a:t>trolling</a:t>
            </a:r>
            <a:r>
              <a:rPr lang="sk-SK" dirty="0" smtClean="0"/>
              <a:t>) (</a:t>
            </a:r>
            <a:r>
              <a:rPr lang="sk-SK" dirty="0" err="1" smtClean="0"/>
              <a:t>DeVito</a:t>
            </a:r>
            <a:r>
              <a:rPr lang="sk-SK" dirty="0" smtClean="0"/>
              <a:t>, 2001).</a:t>
            </a:r>
            <a:endParaRPr lang="sk-SK" dirty="0"/>
          </a:p>
        </p:txBody>
      </p:sp>
      <p:pic>
        <p:nvPicPr>
          <p:cNvPr id="19458" name="Picture 2" descr="http://strategie.hnonline.sk/sites/default/files/obrazky/sprava/conflict_bos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772816"/>
            <a:ext cx="4104456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sk-SK" altLang="sk-SK" b="1" smtClean="0">
                <a:solidFill>
                  <a:srgbClr val="336600"/>
                </a:solidFill>
                <a:latin typeface="Tahoma" pitchFamily="34" charset="0"/>
                <a:cs typeface="Times New Roman" pitchFamily="18" charset="0"/>
              </a:rPr>
              <a:t>Typológia konfliktov</a:t>
            </a:r>
            <a:r>
              <a:rPr lang="sk-SK" altLang="sk-SK" smtClean="0"/>
              <a:t>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sk-SK" altLang="sk-SK" b="1" dirty="0" smtClean="0">
                <a:solidFill>
                  <a:schemeClr val="tx2"/>
                </a:solidFill>
                <a:latin typeface="Tahoma" pitchFamily="34" charset="0"/>
              </a:rPr>
              <a:t>Sociálne hľadisko</a:t>
            </a:r>
          </a:p>
          <a:p>
            <a:pPr marL="609600" indent="-609600" algn="just" eaLnBrk="1" hangingPunct="1">
              <a:buFont typeface="Wingdings" pitchFamily="2" charset="2"/>
              <a:buChar char="ü"/>
            </a:pPr>
            <a:r>
              <a:rPr lang="sk-SK" altLang="sk-SK" dirty="0" err="1" smtClean="0">
                <a:latin typeface="Tahoma" pitchFamily="34" charset="0"/>
              </a:rPr>
              <a:t>Intrapersonálne</a:t>
            </a:r>
            <a:endParaRPr lang="sk-SK" altLang="sk-SK" dirty="0" smtClean="0">
              <a:latin typeface="Tahoma" pitchFamily="34" charset="0"/>
            </a:endParaRPr>
          </a:p>
          <a:p>
            <a:pPr marL="609600" indent="-609600" algn="just" eaLnBrk="1" hangingPunct="1">
              <a:buFont typeface="Wingdings" pitchFamily="2" charset="2"/>
              <a:buChar char="ü"/>
            </a:pPr>
            <a:r>
              <a:rPr lang="sk-SK" altLang="sk-SK" dirty="0" smtClean="0">
                <a:latin typeface="Tahoma" pitchFamily="34" charset="0"/>
              </a:rPr>
              <a:t>Interpersonálne </a:t>
            </a:r>
          </a:p>
          <a:p>
            <a:pPr marL="609600" indent="-609600" algn="just" eaLnBrk="1" hangingPunct="1">
              <a:buFont typeface="Wingdings" pitchFamily="2" charset="2"/>
              <a:buChar char="ü"/>
            </a:pPr>
            <a:r>
              <a:rPr lang="sk-SK" altLang="sk-SK" dirty="0" err="1" smtClean="0">
                <a:latin typeface="Tahoma" pitchFamily="34" charset="0"/>
              </a:rPr>
              <a:t>Vnútroskupinové</a:t>
            </a:r>
            <a:r>
              <a:rPr lang="sk-SK" altLang="sk-SK" dirty="0" smtClean="0">
                <a:latin typeface="Tahoma" pitchFamily="34" charset="0"/>
              </a:rPr>
              <a:t> </a:t>
            </a:r>
          </a:p>
          <a:p>
            <a:pPr marL="609600" indent="-609600" algn="just" eaLnBrk="1" hangingPunct="1">
              <a:buFont typeface="Wingdings" pitchFamily="2" charset="2"/>
              <a:buChar char="ü"/>
            </a:pPr>
            <a:r>
              <a:rPr lang="sk-SK" altLang="sk-SK" dirty="0" err="1" smtClean="0">
                <a:latin typeface="Tahoma" pitchFamily="34" charset="0"/>
                <a:cs typeface="Times New Roman" pitchFamily="18" charset="0"/>
              </a:rPr>
              <a:t>Medziskupinové</a:t>
            </a:r>
            <a:r>
              <a:rPr lang="sk-SK" altLang="sk-SK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sk-SK" altLang="sk-SK" dirty="0" smtClean="0"/>
              <a:t>		 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sk-SK" altLang="sk-SK" b="1" dirty="0" smtClean="0">
                <a:solidFill>
                  <a:schemeClr val="tx2"/>
                </a:solidFill>
                <a:latin typeface="Tahoma" pitchFamily="34" charset="0"/>
              </a:rPr>
              <a:t>Psychologické hľadisko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sk-SK" altLang="sk-SK" dirty="0" smtClean="0">
                <a:latin typeface="Tahoma" pitchFamily="34" charset="0"/>
                <a:cs typeface="Times New Roman" pitchFamily="18" charset="0"/>
              </a:rPr>
              <a:t>Konflikt vz</a:t>
            </a:r>
            <a:r>
              <a:rPr lang="sk-SK" altLang="sk-SK" dirty="0" smtClean="0">
                <a:latin typeface="Tahoma" pitchFamily="34" charset="0"/>
              </a:rPr>
              <a:t>ť</a:t>
            </a:r>
            <a:r>
              <a:rPr lang="sk-SK" altLang="sk-SK" dirty="0" smtClean="0">
                <a:latin typeface="Tahoma" pitchFamily="34" charset="0"/>
                <a:cs typeface="Times New Roman" pitchFamily="18" charset="0"/>
              </a:rPr>
              <a:t>ahov</a:t>
            </a:r>
            <a:r>
              <a:rPr lang="sk-SK" altLang="sk-SK" dirty="0" smtClean="0">
                <a:latin typeface="Tahoma" pitchFamily="34" charset="0"/>
              </a:rPr>
              <a:t> 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sk-SK" altLang="sk-SK" dirty="0" smtClean="0">
                <a:latin typeface="Tahoma" pitchFamily="34" charset="0"/>
                <a:cs typeface="Times New Roman" pitchFamily="18" charset="0"/>
              </a:rPr>
              <a:t>Konflikt hodnôt</a:t>
            </a:r>
            <a:r>
              <a:rPr lang="sk-SK" altLang="sk-SK" dirty="0" smtClean="0">
                <a:latin typeface="Tahoma" pitchFamily="34" charset="0"/>
              </a:rPr>
              <a:t> 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sk-SK" altLang="sk-SK" dirty="0" smtClean="0">
                <a:latin typeface="Tahoma" pitchFamily="34" charset="0"/>
                <a:cs typeface="Times New Roman" pitchFamily="18" charset="0"/>
              </a:rPr>
              <a:t>Štrukturálny konflikt</a:t>
            </a:r>
            <a:r>
              <a:rPr lang="sk-SK" altLang="sk-SK" dirty="0" smtClean="0">
                <a:latin typeface="Tahoma" pitchFamily="34" charset="0"/>
              </a:rPr>
              <a:t> 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sk-SK" altLang="sk-SK" dirty="0" smtClean="0">
                <a:latin typeface="Tahoma" pitchFamily="34" charset="0"/>
                <a:cs typeface="Times New Roman" pitchFamily="18" charset="0"/>
              </a:rPr>
              <a:t>Konflikt informácií</a:t>
            </a:r>
            <a:r>
              <a:rPr lang="sk-SK" altLang="sk-SK" dirty="0" smtClean="0">
                <a:latin typeface="Tahoma" pitchFamily="34" charset="0"/>
              </a:rPr>
              <a:t> 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sk-SK" altLang="sk-SK" dirty="0" smtClean="0">
                <a:latin typeface="Tahoma" pitchFamily="34" charset="0"/>
                <a:cs typeface="Times New Roman" pitchFamily="18" charset="0"/>
              </a:rPr>
              <a:t>Konflikt záujmov</a:t>
            </a:r>
            <a:r>
              <a:rPr lang="sk-SK" altLang="sk-SK" b="1" dirty="0" smtClean="0">
                <a:latin typeface="Tahom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2526633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 autoUpdateAnimBg="0"/>
      <p:bldP spid="16387" grpId="0" build="p" autoUpdateAnimBg="0"/>
      <p:bldP spid="16388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333375"/>
            <a:ext cx="8713788" cy="62642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sk-SK" altLang="sk-SK" dirty="0" smtClean="0">
              <a:solidFill>
                <a:srgbClr val="FFFF00"/>
              </a:solidFill>
              <a:latin typeface="Book Antiqua" pitchFamily="18" charset="0"/>
            </a:endParaRPr>
          </a:p>
          <a:p>
            <a:pPr eaLnBrk="1" hangingPunct="1"/>
            <a:r>
              <a:rPr lang="sk-SK" altLang="sk-SK" b="1" dirty="0" smtClean="0">
                <a:solidFill>
                  <a:schemeClr val="tx2"/>
                </a:solidFill>
                <a:latin typeface="Book Antiqua" pitchFamily="18" charset="0"/>
              </a:rPr>
              <a:t>Sociálne konflikty</a:t>
            </a:r>
            <a:r>
              <a:rPr lang="sk-SK" altLang="sk-SK" dirty="0" smtClean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sk-SK" altLang="sk-SK" dirty="0" smtClean="0">
                <a:latin typeface="Book Antiqua" pitchFamily="18" charset="0"/>
              </a:rPr>
              <a:t>- subjektom sociálnych konfliktov sú dve alebo viaceré osoby a obsahom sú stretnutia protichodných síl reprezentujúcich rôzne objekty napr. dosiahnutie cieľov, naplnenie potrieb, realizácia záujmov, presadenie názorov a pod., pričom rozpor vzniká z dôvodu, že niekto bráni naplneniu týchto snáh. </a:t>
            </a:r>
          </a:p>
          <a:p>
            <a:pPr eaLnBrk="1" hangingPunct="1"/>
            <a:endParaRPr lang="sk-SK" altLang="sk-SK" dirty="0" smtClean="0">
              <a:solidFill>
                <a:srgbClr val="FFFF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02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79"/>
          <p:cNvGrpSpPr>
            <a:grpSpLocks/>
          </p:cNvGrpSpPr>
          <p:nvPr/>
        </p:nvGrpSpPr>
        <p:grpSpPr bwMode="auto">
          <a:xfrm>
            <a:off x="0" y="838200"/>
            <a:ext cx="9144000" cy="5764213"/>
            <a:chOff x="-3" y="-3"/>
            <a:chExt cx="3858" cy="3631"/>
          </a:xfrm>
        </p:grpSpPr>
        <p:grpSp>
          <p:nvGrpSpPr>
            <p:cNvPr id="14344" name="Group 77"/>
            <p:cNvGrpSpPr>
              <a:grpSpLocks/>
            </p:cNvGrpSpPr>
            <p:nvPr/>
          </p:nvGrpSpPr>
          <p:grpSpPr bwMode="auto">
            <a:xfrm>
              <a:off x="0" y="0"/>
              <a:ext cx="3852" cy="3625"/>
              <a:chOff x="0" y="0"/>
              <a:chExt cx="3852" cy="3625"/>
            </a:xfrm>
          </p:grpSpPr>
          <p:grpSp>
            <p:nvGrpSpPr>
              <p:cNvPr id="14346" name="Group 20"/>
              <p:cNvGrpSpPr>
                <a:grpSpLocks/>
              </p:cNvGrpSpPr>
              <p:nvPr/>
            </p:nvGrpSpPr>
            <p:grpSpPr bwMode="auto">
              <a:xfrm>
                <a:off x="0" y="0"/>
                <a:ext cx="516" cy="748"/>
                <a:chOff x="0" y="0"/>
                <a:chExt cx="516" cy="748"/>
              </a:xfrm>
            </p:grpSpPr>
            <p:sp>
              <p:nvSpPr>
                <p:cNvPr id="14417" name="Rectangle 19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516" cy="748"/>
                </a:xfrm>
                <a:prstGeom prst="rect">
                  <a:avLst/>
                </a:prstGeom>
                <a:solidFill>
                  <a:srgbClr val="FF9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endParaRPr lang="sk-SK" altLang="sk-SK"/>
                </a:p>
              </p:txBody>
            </p:sp>
            <p:grpSp>
              <p:nvGrpSpPr>
                <p:cNvPr id="14418" name="Group 18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16" cy="748"/>
                  <a:chOff x="0" y="0"/>
                  <a:chExt cx="516" cy="748"/>
                </a:xfrm>
              </p:grpSpPr>
              <p:sp>
                <p:nvSpPr>
                  <p:cNvPr id="14419" name="Rectangle 2"/>
                  <p:cNvSpPr>
                    <a:spLocks noChangeArrowheads="1"/>
                  </p:cNvSpPr>
                  <p:nvPr/>
                </p:nvSpPr>
                <p:spPr bwMode="auto">
                  <a:xfrm>
                    <a:off x="28" y="0"/>
                    <a:ext cx="460" cy="748"/>
                  </a:xfrm>
                  <a:prstGeom prst="rect">
                    <a:avLst/>
                  </a:prstGeom>
                  <a:solidFill>
                    <a:srgbClr val="FF99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algn="just" eaLnBrk="1" hangingPunct="1"/>
                    <a:r>
                      <a:rPr lang="sk-SK" altLang="sk-SK" sz="1400" b="1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Konflikt </a:t>
                    </a:r>
                    <a:endParaRPr lang="sk-SK" altLang="sk-SK" sz="1400">
                      <a:cs typeface="Times New Roman" pitchFamily="18" charset="0"/>
                    </a:endParaRPr>
                  </a:p>
                  <a:p>
                    <a:pPr algn="just"/>
                    <a:r>
                      <a:rPr lang="sk-SK" altLang="sk-SK" sz="1400" b="1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Vzťahov</a:t>
                    </a:r>
                    <a:endParaRPr lang="sk-SK" altLang="sk-SK" sz="1400">
                      <a:cs typeface="Times New Roman" pitchFamily="18" charset="0"/>
                    </a:endParaRPr>
                  </a:p>
                  <a:p>
                    <a:pPr algn="just"/>
                    <a:endParaRPr lang="sk-SK" altLang="sk-SK" sz="1400"/>
                  </a:p>
                </p:txBody>
              </p:sp>
              <p:sp>
                <p:nvSpPr>
                  <p:cNvPr id="14420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516" cy="748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sk-SK" altLang="sk-SK"/>
                  </a:p>
                </p:txBody>
              </p:sp>
            </p:grpSp>
          </p:grpSp>
          <p:grpSp>
            <p:nvGrpSpPr>
              <p:cNvPr id="14347" name="Group 24"/>
              <p:cNvGrpSpPr>
                <a:grpSpLocks/>
              </p:cNvGrpSpPr>
              <p:nvPr/>
            </p:nvGrpSpPr>
            <p:grpSpPr bwMode="auto">
              <a:xfrm>
                <a:off x="516" y="0"/>
                <a:ext cx="1668" cy="748"/>
                <a:chOff x="516" y="0"/>
                <a:chExt cx="1668" cy="748"/>
              </a:xfrm>
            </p:grpSpPr>
            <p:sp>
              <p:nvSpPr>
                <p:cNvPr id="14413" name="Rectangle 23"/>
                <p:cNvSpPr>
                  <a:spLocks noChangeArrowheads="1"/>
                </p:cNvSpPr>
                <p:nvPr/>
              </p:nvSpPr>
              <p:spPr bwMode="auto">
                <a:xfrm>
                  <a:off x="516" y="0"/>
                  <a:ext cx="1668" cy="748"/>
                </a:xfrm>
                <a:prstGeom prst="rect">
                  <a:avLst/>
                </a:prstGeom>
                <a:solidFill>
                  <a:srgbClr val="FFCC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endParaRPr lang="sk-SK" altLang="sk-SK"/>
                </a:p>
              </p:txBody>
            </p:sp>
            <p:grpSp>
              <p:nvGrpSpPr>
                <p:cNvPr id="14414" name="Group 22"/>
                <p:cNvGrpSpPr>
                  <a:grpSpLocks/>
                </p:cNvGrpSpPr>
                <p:nvPr/>
              </p:nvGrpSpPr>
              <p:grpSpPr bwMode="auto">
                <a:xfrm>
                  <a:off x="516" y="0"/>
                  <a:ext cx="1668" cy="748"/>
                  <a:chOff x="516" y="0"/>
                  <a:chExt cx="1668" cy="748"/>
                </a:xfrm>
              </p:grpSpPr>
              <p:sp>
                <p:nvSpPr>
                  <p:cNvPr id="14415" name="Rectangle 3"/>
                  <p:cNvSpPr>
                    <a:spLocks noChangeArrowheads="1"/>
                  </p:cNvSpPr>
                  <p:nvPr/>
                </p:nvSpPr>
                <p:spPr bwMode="auto">
                  <a:xfrm>
                    <a:off x="544" y="0"/>
                    <a:ext cx="1612" cy="748"/>
                  </a:xfrm>
                  <a:prstGeom prst="rect">
                    <a:avLst/>
                  </a:prstGeom>
                  <a:solidFill>
                    <a:srgbClr val="FFCC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algn="l" eaLnBrk="1" hangingPunct="1"/>
                    <a:r>
                      <a:rPr lang="sk-SK" altLang="sk-SK" sz="1400" b="1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Stereotypy, nesympatia, predsudky, skreslené vnímanie, nedostatočná komunikácia.</a:t>
                    </a:r>
                    <a:endParaRPr lang="sk-SK" altLang="sk-SK" sz="1400" b="1">
                      <a:cs typeface="Times New Roman" pitchFamily="18" charset="0"/>
                    </a:endParaRPr>
                  </a:p>
                  <a:p>
                    <a:pPr algn="l"/>
                    <a:endParaRPr lang="sk-SK" altLang="sk-SK" sz="1400" b="1"/>
                  </a:p>
                </p:txBody>
              </p:sp>
              <p:sp>
                <p:nvSpPr>
                  <p:cNvPr id="14416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516" y="0"/>
                    <a:ext cx="1668" cy="748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sk-SK" altLang="sk-SK"/>
                  </a:p>
                </p:txBody>
              </p:sp>
            </p:grpSp>
          </p:grpSp>
          <p:grpSp>
            <p:nvGrpSpPr>
              <p:cNvPr id="14348" name="Group 28"/>
              <p:cNvGrpSpPr>
                <a:grpSpLocks/>
              </p:cNvGrpSpPr>
              <p:nvPr/>
            </p:nvGrpSpPr>
            <p:grpSpPr bwMode="auto">
              <a:xfrm>
                <a:off x="2184" y="0"/>
                <a:ext cx="1668" cy="748"/>
                <a:chOff x="2184" y="0"/>
                <a:chExt cx="1668" cy="748"/>
              </a:xfrm>
            </p:grpSpPr>
            <p:sp>
              <p:nvSpPr>
                <p:cNvPr id="14409" name="Rectangle 27"/>
                <p:cNvSpPr>
                  <a:spLocks noChangeArrowheads="1"/>
                </p:cNvSpPr>
                <p:nvPr/>
              </p:nvSpPr>
              <p:spPr bwMode="auto">
                <a:xfrm>
                  <a:off x="2184" y="0"/>
                  <a:ext cx="1668" cy="748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endParaRPr lang="sk-SK" altLang="sk-SK"/>
                </a:p>
              </p:txBody>
            </p:sp>
            <p:grpSp>
              <p:nvGrpSpPr>
                <p:cNvPr id="14410" name="Group 26"/>
                <p:cNvGrpSpPr>
                  <a:grpSpLocks/>
                </p:cNvGrpSpPr>
                <p:nvPr/>
              </p:nvGrpSpPr>
              <p:grpSpPr bwMode="auto">
                <a:xfrm>
                  <a:off x="2184" y="0"/>
                  <a:ext cx="1668" cy="748"/>
                  <a:chOff x="2184" y="0"/>
                  <a:chExt cx="1668" cy="748"/>
                </a:xfrm>
              </p:grpSpPr>
              <p:sp>
                <p:nvSpPr>
                  <p:cNvPr id="14411" name="Rectangle 4"/>
                  <p:cNvSpPr>
                    <a:spLocks noChangeArrowheads="1"/>
                  </p:cNvSpPr>
                  <p:nvPr/>
                </p:nvSpPr>
                <p:spPr bwMode="auto">
                  <a:xfrm>
                    <a:off x="2212" y="0"/>
                    <a:ext cx="1612" cy="748"/>
                  </a:xfrm>
                  <a:prstGeom prst="rect">
                    <a:avLst/>
                  </a:prstGeom>
                  <a:solidFill>
                    <a:srgbClr val="FFFF9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algn="l" eaLnBrk="1" hangingPunct="1"/>
                    <a:r>
                      <a:rPr lang="sk-SK" altLang="sk-SK" sz="1400" b="1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Negatívne správanie – dráždenie, provokovanie, obmedzovanie – prekračovanie „hraníc“ druhého.</a:t>
                    </a:r>
                    <a:endParaRPr lang="sk-SK" altLang="sk-SK" sz="1400" b="1">
                      <a:cs typeface="Times New Roman" pitchFamily="18" charset="0"/>
                    </a:endParaRPr>
                  </a:p>
                  <a:p>
                    <a:pPr algn="l"/>
                    <a:endParaRPr lang="sk-SK" altLang="sk-SK" sz="1400" b="1"/>
                  </a:p>
                </p:txBody>
              </p:sp>
              <p:sp>
                <p:nvSpPr>
                  <p:cNvPr id="14412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2184" y="0"/>
                    <a:ext cx="1668" cy="748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sk-SK" altLang="sk-SK"/>
                  </a:p>
                </p:txBody>
              </p:sp>
            </p:grpSp>
          </p:grpSp>
          <p:grpSp>
            <p:nvGrpSpPr>
              <p:cNvPr id="14349" name="Group 32"/>
              <p:cNvGrpSpPr>
                <a:grpSpLocks/>
              </p:cNvGrpSpPr>
              <p:nvPr/>
            </p:nvGrpSpPr>
            <p:grpSpPr bwMode="auto">
              <a:xfrm>
                <a:off x="0" y="748"/>
                <a:ext cx="516" cy="748"/>
                <a:chOff x="0" y="748"/>
                <a:chExt cx="516" cy="748"/>
              </a:xfrm>
            </p:grpSpPr>
            <p:sp>
              <p:nvSpPr>
                <p:cNvPr id="14405" name="Rectangle 31"/>
                <p:cNvSpPr>
                  <a:spLocks noChangeArrowheads="1"/>
                </p:cNvSpPr>
                <p:nvPr/>
              </p:nvSpPr>
              <p:spPr bwMode="auto">
                <a:xfrm>
                  <a:off x="0" y="748"/>
                  <a:ext cx="516" cy="748"/>
                </a:xfrm>
                <a:prstGeom prst="rect">
                  <a:avLst/>
                </a:prstGeom>
                <a:solidFill>
                  <a:srgbClr val="FF9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endParaRPr lang="sk-SK" altLang="sk-SK"/>
                </a:p>
              </p:txBody>
            </p:sp>
            <p:grpSp>
              <p:nvGrpSpPr>
                <p:cNvPr id="14406" name="Group 30"/>
                <p:cNvGrpSpPr>
                  <a:grpSpLocks/>
                </p:cNvGrpSpPr>
                <p:nvPr/>
              </p:nvGrpSpPr>
              <p:grpSpPr bwMode="auto">
                <a:xfrm>
                  <a:off x="0" y="748"/>
                  <a:ext cx="516" cy="748"/>
                  <a:chOff x="0" y="748"/>
                  <a:chExt cx="516" cy="748"/>
                </a:xfrm>
              </p:grpSpPr>
              <p:sp>
                <p:nvSpPr>
                  <p:cNvPr id="14407" name="Rectangle 5"/>
                  <p:cNvSpPr>
                    <a:spLocks noChangeArrowheads="1"/>
                  </p:cNvSpPr>
                  <p:nvPr/>
                </p:nvSpPr>
                <p:spPr bwMode="auto">
                  <a:xfrm>
                    <a:off x="28" y="748"/>
                    <a:ext cx="460" cy="748"/>
                  </a:xfrm>
                  <a:prstGeom prst="rect">
                    <a:avLst/>
                  </a:prstGeom>
                  <a:solidFill>
                    <a:srgbClr val="FF99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algn="just" eaLnBrk="1" hangingPunct="1"/>
                    <a:r>
                      <a:rPr lang="sk-SK" altLang="sk-SK" sz="1400" b="1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Konflikt informácií</a:t>
                    </a:r>
                    <a:endParaRPr lang="sk-SK" altLang="sk-SK" sz="1400">
                      <a:cs typeface="Times New Roman" pitchFamily="18" charset="0"/>
                    </a:endParaRPr>
                  </a:p>
                  <a:p>
                    <a:pPr algn="just"/>
                    <a:endParaRPr lang="sk-SK" altLang="sk-SK"/>
                  </a:p>
                </p:txBody>
              </p:sp>
              <p:sp>
                <p:nvSpPr>
                  <p:cNvPr id="14408" name="Rectangle 29"/>
                  <p:cNvSpPr>
                    <a:spLocks noChangeArrowheads="1"/>
                  </p:cNvSpPr>
                  <p:nvPr/>
                </p:nvSpPr>
                <p:spPr bwMode="auto">
                  <a:xfrm>
                    <a:off x="0" y="748"/>
                    <a:ext cx="516" cy="748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sk-SK" altLang="sk-SK"/>
                  </a:p>
                </p:txBody>
              </p:sp>
            </p:grpSp>
          </p:grpSp>
          <p:grpSp>
            <p:nvGrpSpPr>
              <p:cNvPr id="14350" name="Group 36"/>
              <p:cNvGrpSpPr>
                <a:grpSpLocks/>
              </p:cNvGrpSpPr>
              <p:nvPr/>
            </p:nvGrpSpPr>
            <p:grpSpPr bwMode="auto">
              <a:xfrm>
                <a:off x="516" y="748"/>
                <a:ext cx="1668" cy="748"/>
                <a:chOff x="516" y="748"/>
                <a:chExt cx="1668" cy="748"/>
              </a:xfrm>
            </p:grpSpPr>
            <p:sp>
              <p:nvSpPr>
                <p:cNvPr id="14401" name="Rectangle 35"/>
                <p:cNvSpPr>
                  <a:spLocks noChangeArrowheads="1"/>
                </p:cNvSpPr>
                <p:nvPr/>
              </p:nvSpPr>
              <p:spPr bwMode="auto">
                <a:xfrm>
                  <a:off x="516" y="748"/>
                  <a:ext cx="1668" cy="748"/>
                </a:xfrm>
                <a:prstGeom prst="rect">
                  <a:avLst/>
                </a:prstGeom>
                <a:solidFill>
                  <a:srgbClr val="FFCC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endParaRPr lang="sk-SK" altLang="sk-SK"/>
                </a:p>
              </p:txBody>
            </p:sp>
            <p:grpSp>
              <p:nvGrpSpPr>
                <p:cNvPr id="14402" name="Group 34"/>
                <p:cNvGrpSpPr>
                  <a:grpSpLocks/>
                </p:cNvGrpSpPr>
                <p:nvPr/>
              </p:nvGrpSpPr>
              <p:grpSpPr bwMode="auto">
                <a:xfrm>
                  <a:off x="516" y="748"/>
                  <a:ext cx="1668" cy="748"/>
                  <a:chOff x="516" y="748"/>
                  <a:chExt cx="1668" cy="748"/>
                </a:xfrm>
              </p:grpSpPr>
              <p:sp>
                <p:nvSpPr>
                  <p:cNvPr id="14403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544" y="748"/>
                    <a:ext cx="1612" cy="748"/>
                  </a:xfrm>
                  <a:prstGeom prst="rect">
                    <a:avLst/>
                  </a:prstGeom>
                  <a:solidFill>
                    <a:srgbClr val="FFCC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algn="l" eaLnBrk="1" hangingPunct="1"/>
                    <a:r>
                      <a:rPr lang="sk-SK" altLang="sk-SK" sz="1400" b="1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Málo informácií, nedorozumenie, odlišné porozumenie informáciám.</a:t>
                    </a:r>
                    <a:endParaRPr lang="sk-SK" altLang="sk-SK" sz="1400" b="1">
                      <a:cs typeface="Times New Roman" pitchFamily="18" charset="0"/>
                    </a:endParaRPr>
                  </a:p>
                  <a:p>
                    <a:pPr algn="l"/>
                    <a:endParaRPr lang="sk-SK" altLang="sk-SK" sz="1400" b="1"/>
                  </a:p>
                </p:txBody>
              </p:sp>
              <p:sp>
                <p:nvSpPr>
                  <p:cNvPr id="14404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516" y="748"/>
                    <a:ext cx="1668" cy="748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sk-SK" altLang="sk-SK"/>
                  </a:p>
                </p:txBody>
              </p:sp>
            </p:grpSp>
          </p:grpSp>
          <p:grpSp>
            <p:nvGrpSpPr>
              <p:cNvPr id="14351" name="Group 40"/>
              <p:cNvGrpSpPr>
                <a:grpSpLocks/>
              </p:cNvGrpSpPr>
              <p:nvPr/>
            </p:nvGrpSpPr>
            <p:grpSpPr bwMode="auto">
              <a:xfrm>
                <a:off x="2184" y="748"/>
                <a:ext cx="1668" cy="748"/>
                <a:chOff x="2184" y="748"/>
                <a:chExt cx="1668" cy="748"/>
              </a:xfrm>
            </p:grpSpPr>
            <p:sp>
              <p:nvSpPr>
                <p:cNvPr id="14397" name="Rectangle 39"/>
                <p:cNvSpPr>
                  <a:spLocks noChangeArrowheads="1"/>
                </p:cNvSpPr>
                <p:nvPr/>
              </p:nvSpPr>
              <p:spPr bwMode="auto">
                <a:xfrm>
                  <a:off x="2184" y="748"/>
                  <a:ext cx="1668" cy="748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endParaRPr lang="sk-SK" altLang="sk-SK"/>
                </a:p>
              </p:txBody>
            </p:sp>
            <p:grpSp>
              <p:nvGrpSpPr>
                <p:cNvPr id="14398" name="Group 38"/>
                <p:cNvGrpSpPr>
                  <a:grpSpLocks/>
                </p:cNvGrpSpPr>
                <p:nvPr/>
              </p:nvGrpSpPr>
              <p:grpSpPr bwMode="auto">
                <a:xfrm>
                  <a:off x="2184" y="748"/>
                  <a:ext cx="1668" cy="748"/>
                  <a:chOff x="2184" y="748"/>
                  <a:chExt cx="1668" cy="748"/>
                </a:xfrm>
              </p:grpSpPr>
              <p:sp>
                <p:nvSpPr>
                  <p:cNvPr id="14399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2212" y="748"/>
                    <a:ext cx="1612" cy="748"/>
                  </a:xfrm>
                  <a:prstGeom prst="rect">
                    <a:avLst/>
                  </a:prstGeom>
                  <a:solidFill>
                    <a:srgbClr val="FFFF9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algn="l" eaLnBrk="1" hangingPunct="1"/>
                    <a:r>
                      <a:rPr lang="sk-SK" altLang="sk-SK" sz="1400" b="1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Odlišná interpretácia informácií, prikladanie dôležitosti iným informáciám, odlišný spôsob získavania informácií.</a:t>
                    </a:r>
                    <a:endParaRPr lang="sk-SK" altLang="sk-SK" sz="1400" b="1">
                      <a:cs typeface="Times New Roman" pitchFamily="18" charset="0"/>
                    </a:endParaRPr>
                  </a:p>
                  <a:p>
                    <a:pPr algn="l"/>
                    <a:endParaRPr lang="sk-SK" altLang="sk-SK" sz="1400" b="1"/>
                  </a:p>
                </p:txBody>
              </p:sp>
              <p:sp>
                <p:nvSpPr>
                  <p:cNvPr id="14400" name="Rect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2184" y="748"/>
                    <a:ext cx="1668" cy="748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sk-SK" altLang="sk-SK"/>
                  </a:p>
                </p:txBody>
              </p:sp>
            </p:grpSp>
          </p:grpSp>
          <p:grpSp>
            <p:nvGrpSpPr>
              <p:cNvPr id="14352" name="Group 44"/>
              <p:cNvGrpSpPr>
                <a:grpSpLocks/>
              </p:cNvGrpSpPr>
              <p:nvPr/>
            </p:nvGrpSpPr>
            <p:grpSpPr bwMode="auto">
              <a:xfrm>
                <a:off x="0" y="1496"/>
                <a:ext cx="516" cy="748"/>
                <a:chOff x="0" y="1496"/>
                <a:chExt cx="516" cy="748"/>
              </a:xfrm>
            </p:grpSpPr>
            <p:sp>
              <p:nvSpPr>
                <p:cNvPr id="14393" name="Rectangle 43"/>
                <p:cNvSpPr>
                  <a:spLocks noChangeArrowheads="1"/>
                </p:cNvSpPr>
                <p:nvPr/>
              </p:nvSpPr>
              <p:spPr bwMode="auto">
                <a:xfrm>
                  <a:off x="0" y="1496"/>
                  <a:ext cx="516" cy="748"/>
                </a:xfrm>
                <a:prstGeom prst="rect">
                  <a:avLst/>
                </a:prstGeom>
                <a:solidFill>
                  <a:srgbClr val="FF9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endParaRPr lang="sk-SK" altLang="sk-SK"/>
                </a:p>
              </p:txBody>
            </p:sp>
            <p:grpSp>
              <p:nvGrpSpPr>
                <p:cNvPr id="14394" name="Group 42"/>
                <p:cNvGrpSpPr>
                  <a:grpSpLocks/>
                </p:cNvGrpSpPr>
                <p:nvPr/>
              </p:nvGrpSpPr>
              <p:grpSpPr bwMode="auto">
                <a:xfrm>
                  <a:off x="0" y="1496"/>
                  <a:ext cx="516" cy="748"/>
                  <a:chOff x="0" y="1496"/>
                  <a:chExt cx="516" cy="748"/>
                </a:xfrm>
              </p:grpSpPr>
              <p:sp>
                <p:nvSpPr>
                  <p:cNvPr id="14395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28" y="1496"/>
                    <a:ext cx="460" cy="748"/>
                  </a:xfrm>
                  <a:prstGeom prst="rect">
                    <a:avLst/>
                  </a:prstGeom>
                  <a:solidFill>
                    <a:srgbClr val="FF99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algn="just" eaLnBrk="1" hangingPunct="1"/>
                    <a:r>
                      <a:rPr lang="sk-SK" altLang="sk-SK" sz="1400" b="1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Konflikt záujmov</a:t>
                    </a:r>
                    <a:endParaRPr lang="sk-SK" altLang="sk-SK" sz="1400">
                      <a:cs typeface="Times New Roman" pitchFamily="18" charset="0"/>
                    </a:endParaRPr>
                  </a:p>
                  <a:p>
                    <a:pPr algn="just"/>
                    <a:endParaRPr lang="sk-SK" altLang="sk-SK"/>
                  </a:p>
                </p:txBody>
              </p:sp>
              <p:sp>
                <p:nvSpPr>
                  <p:cNvPr id="14396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496"/>
                    <a:ext cx="516" cy="748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sk-SK" altLang="sk-SK"/>
                  </a:p>
                </p:txBody>
              </p:sp>
            </p:grpSp>
          </p:grpSp>
          <p:grpSp>
            <p:nvGrpSpPr>
              <p:cNvPr id="14353" name="Group 48"/>
              <p:cNvGrpSpPr>
                <a:grpSpLocks/>
              </p:cNvGrpSpPr>
              <p:nvPr/>
            </p:nvGrpSpPr>
            <p:grpSpPr bwMode="auto">
              <a:xfrm>
                <a:off x="516" y="1496"/>
                <a:ext cx="1668" cy="748"/>
                <a:chOff x="516" y="1496"/>
                <a:chExt cx="1668" cy="748"/>
              </a:xfrm>
            </p:grpSpPr>
            <p:sp>
              <p:nvSpPr>
                <p:cNvPr id="14389" name="Rectangle 47"/>
                <p:cNvSpPr>
                  <a:spLocks noChangeArrowheads="1"/>
                </p:cNvSpPr>
                <p:nvPr/>
              </p:nvSpPr>
              <p:spPr bwMode="auto">
                <a:xfrm>
                  <a:off x="516" y="1496"/>
                  <a:ext cx="1668" cy="748"/>
                </a:xfrm>
                <a:prstGeom prst="rect">
                  <a:avLst/>
                </a:prstGeom>
                <a:solidFill>
                  <a:srgbClr val="FFCC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endParaRPr lang="sk-SK" altLang="sk-SK"/>
                </a:p>
              </p:txBody>
            </p:sp>
            <p:grpSp>
              <p:nvGrpSpPr>
                <p:cNvPr id="14390" name="Group 46"/>
                <p:cNvGrpSpPr>
                  <a:grpSpLocks/>
                </p:cNvGrpSpPr>
                <p:nvPr/>
              </p:nvGrpSpPr>
              <p:grpSpPr bwMode="auto">
                <a:xfrm>
                  <a:off x="516" y="1496"/>
                  <a:ext cx="1668" cy="748"/>
                  <a:chOff x="516" y="1496"/>
                  <a:chExt cx="1668" cy="748"/>
                </a:xfrm>
              </p:grpSpPr>
              <p:sp>
                <p:nvSpPr>
                  <p:cNvPr id="14391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544" y="1496"/>
                    <a:ext cx="1612" cy="748"/>
                  </a:xfrm>
                  <a:prstGeom prst="rect">
                    <a:avLst/>
                  </a:prstGeom>
                  <a:solidFill>
                    <a:srgbClr val="FFCC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algn="l" eaLnBrk="1" hangingPunct="1"/>
                    <a:r>
                      <a:rPr lang="sk-SK" altLang="sk-SK" sz="1400" b="1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Omyl pri vnímaní konfliktu záujmov – presvedčenie, že druhá strana mi bráni uspokojiť svoje záujmy.</a:t>
                    </a:r>
                    <a:endParaRPr lang="sk-SK" altLang="sk-SK" sz="1400" b="1">
                      <a:cs typeface="Times New Roman" pitchFamily="18" charset="0"/>
                    </a:endParaRPr>
                  </a:p>
                  <a:p>
                    <a:pPr algn="l"/>
                    <a:endParaRPr lang="sk-SK" altLang="sk-SK" sz="1400" b="1"/>
                  </a:p>
                </p:txBody>
              </p:sp>
              <p:sp>
                <p:nvSpPr>
                  <p:cNvPr id="14392" name="Rectangle 45"/>
                  <p:cNvSpPr>
                    <a:spLocks noChangeArrowheads="1"/>
                  </p:cNvSpPr>
                  <p:nvPr/>
                </p:nvSpPr>
                <p:spPr bwMode="auto">
                  <a:xfrm>
                    <a:off x="516" y="1496"/>
                    <a:ext cx="1668" cy="748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sk-SK" altLang="sk-SK"/>
                  </a:p>
                </p:txBody>
              </p:sp>
            </p:grpSp>
          </p:grpSp>
          <p:grpSp>
            <p:nvGrpSpPr>
              <p:cNvPr id="14354" name="Group 52"/>
              <p:cNvGrpSpPr>
                <a:grpSpLocks/>
              </p:cNvGrpSpPr>
              <p:nvPr/>
            </p:nvGrpSpPr>
            <p:grpSpPr bwMode="auto">
              <a:xfrm>
                <a:off x="2184" y="1496"/>
                <a:ext cx="1668" cy="748"/>
                <a:chOff x="2184" y="1496"/>
                <a:chExt cx="1668" cy="748"/>
              </a:xfrm>
            </p:grpSpPr>
            <p:sp>
              <p:nvSpPr>
                <p:cNvPr id="14385" name="Rectangle 51"/>
                <p:cNvSpPr>
                  <a:spLocks noChangeArrowheads="1"/>
                </p:cNvSpPr>
                <p:nvPr/>
              </p:nvSpPr>
              <p:spPr bwMode="auto">
                <a:xfrm>
                  <a:off x="2184" y="1496"/>
                  <a:ext cx="1668" cy="748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endParaRPr lang="sk-SK" altLang="sk-SK"/>
                </a:p>
              </p:txBody>
            </p:sp>
            <p:grpSp>
              <p:nvGrpSpPr>
                <p:cNvPr id="14386" name="Group 50"/>
                <p:cNvGrpSpPr>
                  <a:grpSpLocks/>
                </p:cNvGrpSpPr>
                <p:nvPr/>
              </p:nvGrpSpPr>
              <p:grpSpPr bwMode="auto">
                <a:xfrm>
                  <a:off x="2184" y="1496"/>
                  <a:ext cx="1668" cy="748"/>
                  <a:chOff x="2184" y="1496"/>
                  <a:chExt cx="1668" cy="748"/>
                </a:xfrm>
              </p:grpSpPr>
              <p:sp>
                <p:nvSpPr>
                  <p:cNvPr id="1438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2212" y="1496"/>
                    <a:ext cx="1612" cy="748"/>
                  </a:xfrm>
                  <a:prstGeom prst="rect">
                    <a:avLst/>
                  </a:prstGeom>
                  <a:solidFill>
                    <a:srgbClr val="FFFF9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algn="l" eaLnBrk="1" hangingPunct="1"/>
                    <a:r>
                      <a:rPr lang="sk-SK" altLang="sk-SK" sz="1400" b="1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Reálne nezlučiteľné záujmy, nedostatok zdrojov na uspokojenie všetkých strán.</a:t>
                    </a:r>
                    <a:endParaRPr lang="sk-SK" altLang="sk-SK" sz="1400" b="1">
                      <a:cs typeface="Times New Roman" pitchFamily="18" charset="0"/>
                    </a:endParaRPr>
                  </a:p>
                  <a:p>
                    <a:pPr algn="l"/>
                    <a:endParaRPr lang="sk-SK" altLang="sk-SK" sz="1400" b="1"/>
                  </a:p>
                </p:txBody>
              </p:sp>
              <p:sp>
                <p:nvSpPr>
                  <p:cNvPr id="14388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2184" y="1496"/>
                    <a:ext cx="1668" cy="748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sk-SK" altLang="sk-SK"/>
                  </a:p>
                </p:txBody>
              </p:sp>
            </p:grpSp>
          </p:grpSp>
          <p:grpSp>
            <p:nvGrpSpPr>
              <p:cNvPr id="14355" name="Group 56"/>
              <p:cNvGrpSpPr>
                <a:grpSpLocks/>
              </p:cNvGrpSpPr>
              <p:nvPr/>
            </p:nvGrpSpPr>
            <p:grpSpPr bwMode="auto">
              <a:xfrm>
                <a:off x="0" y="2244"/>
                <a:ext cx="516" cy="748"/>
                <a:chOff x="0" y="2244"/>
                <a:chExt cx="516" cy="748"/>
              </a:xfrm>
            </p:grpSpPr>
            <p:sp>
              <p:nvSpPr>
                <p:cNvPr id="14381" name="Rectangle 55"/>
                <p:cNvSpPr>
                  <a:spLocks noChangeArrowheads="1"/>
                </p:cNvSpPr>
                <p:nvPr/>
              </p:nvSpPr>
              <p:spPr bwMode="auto">
                <a:xfrm>
                  <a:off x="0" y="2244"/>
                  <a:ext cx="516" cy="748"/>
                </a:xfrm>
                <a:prstGeom prst="rect">
                  <a:avLst/>
                </a:prstGeom>
                <a:solidFill>
                  <a:srgbClr val="FF9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endParaRPr lang="sk-SK" altLang="sk-SK"/>
                </a:p>
              </p:txBody>
            </p:sp>
            <p:grpSp>
              <p:nvGrpSpPr>
                <p:cNvPr id="14382" name="Group 54"/>
                <p:cNvGrpSpPr>
                  <a:grpSpLocks/>
                </p:cNvGrpSpPr>
                <p:nvPr/>
              </p:nvGrpSpPr>
              <p:grpSpPr bwMode="auto">
                <a:xfrm>
                  <a:off x="0" y="2244"/>
                  <a:ext cx="516" cy="748"/>
                  <a:chOff x="0" y="2244"/>
                  <a:chExt cx="516" cy="748"/>
                </a:xfrm>
              </p:grpSpPr>
              <p:sp>
                <p:nvSpPr>
                  <p:cNvPr id="1438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28" y="2244"/>
                    <a:ext cx="460" cy="748"/>
                  </a:xfrm>
                  <a:prstGeom prst="rect">
                    <a:avLst/>
                  </a:prstGeom>
                  <a:solidFill>
                    <a:srgbClr val="FF99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algn="just" eaLnBrk="1" hangingPunct="1"/>
                    <a:r>
                      <a:rPr lang="sk-SK" altLang="sk-SK" sz="1400" b="1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Štrukturálny konflikt</a:t>
                    </a:r>
                    <a:endParaRPr lang="sk-SK" altLang="sk-SK" sz="1400">
                      <a:cs typeface="Times New Roman" pitchFamily="18" charset="0"/>
                    </a:endParaRPr>
                  </a:p>
                  <a:p>
                    <a:pPr algn="just"/>
                    <a:endParaRPr lang="sk-SK" altLang="sk-SK" sz="1400"/>
                  </a:p>
                </p:txBody>
              </p:sp>
              <p:sp>
                <p:nvSpPr>
                  <p:cNvPr id="14384" name="Rectangle 5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244"/>
                    <a:ext cx="516" cy="748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sk-SK" altLang="sk-SK"/>
                  </a:p>
                </p:txBody>
              </p:sp>
            </p:grpSp>
          </p:grpSp>
          <p:grpSp>
            <p:nvGrpSpPr>
              <p:cNvPr id="14356" name="Group 60"/>
              <p:cNvGrpSpPr>
                <a:grpSpLocks/>
              </p:cNvGrpSpPr>
              <p:nvPr/>
            </p:nvGrpSpPr>
            <p:grpSpPr bwMode="auto">
              <a:xfrm>
                <a:off x="516" y="2244"/>
                <a:ext cx="1668" cy="748"/>
                <a:chOff x="516" y="2244"/>
                <a:chExt cx="1668" cy="748"/>
              </a:xfrm>
            </p:grpSpPr>
            <p:sp>
              <p:nvSpPr>
                <p:cNvPr id="14377" name="Rectangle 59"/>
                <p:cNvSpPr>
                  <a:spLocks noChangeArrowheads="1"/>
                </p:cNvSpPr>
                <p:nvPr/>
              </p:nvSpPr>
              <p:spPr bwMode="auto">
                <a:xfrm>
                  <a:off x="516" y="2244"/>
                  <a:ext cx="1668" cy="748"/>
                </a:xfrm>
                <a:prstGeom prst="rect">
                  <a:avLst/>
                </a:prstGeom>
                <a:solidFill>
                  <a:srgbClr val="FFCC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endParaRPr lang="sk-SK" altLang="sk-SK"/>
                </a:p>
              </p:txBody>
            </p:sp>
            <p:grpSp>
              <p:nvGrpSpPr>
                <p:cNvPr id="14378" name="Group 58"/>
                <p:cNvGrpSpPr>
                  <a:grpSpLocks/>
                </p:cNvGrpSpPr>
                <p:nvPr/>
              </p:nvGrpSpPr>
              <p:grpSpPr bwMode="auto">
                <a:xfrm>
                  <a:off x="516" y="2244"/>
                  <a:ext cx="1668" cy="748"/>
                  <a:chOff x="516" y="2244"/>
                  <a:chExt cx="1668" cy="748"/>
                </a:xfrm>
              </p:grpSpPr>
              <p:sp>
                <p:nvSpPr>
                  <p:cNvPr id="14379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544" y="2244"/>
                    <a:ext cx="1612" cy="748"/>
                  </a:xfrm>
                  <a:prstGeom prst="rect">
                    <a:avLst/>
                  </a:prstGeom>
                  <a:solidFill>
                    <a:srgbClr val="FFCC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algn="l" eaLnBrk="1" hangingPunct="1"/>
                    <a:r>
                      <a:rPr lang="sk-SK" altLang="sk-SK" sz="1400" b="1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Neporozumenie svojej roly, procedúr, rozdelenia moci, odlišné očakávania od pozície, organizačnej štruktúry.</a:t>
                    </a:r>
                    <a:endParaRPr lang="sk-SK" altLang="sk-SK" sz="1400" b="1">
                      <a:cs typeface="Times New Roman" pitchFamily="18" charset="0"/>
                    </a:endParaRPr>
                  </a:p>
                  <a:p>
                    <a:pPr algn="l"/>
                    <a:endParaRPr lang="sk-SK" altLang="sk-SK" sz="1400" b="1"/>
                  </a:p>
                </p:txBody>
              </p:sp>
              <p:sp>
                <p:nvSpPr>
                  <p:cNvPr id="14380" name="Rectangle 57"/>
                  <p:cNvSpPr>
                    <a:spLocks noChangeArrowheads="1"/>
                  </p:cNvSpPr>
                  <p:nvPr/>
                </p:nvSpPr>
                <p:spPr bwMode="auto">
                  <a:xfrm>
                    <a:off x="516" y="2244"/>
                    <a:ext cx="1668" cy="748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sk-SK" altLang="sk-SK"/>
                  </a:p>
                </p:txBody>
              </p:sp>
            </p:grpSp>
          </p:grpSp>
          <p:grpSp>
            <p:nvGrpSpPr>
              <p:cNvPr id="14357" name="Group 64"/>
              <p:cNvGrpSpPr>
                <a:grpSpLocks/>
              </p:cNvGrpSpPr>
              <p:nvPr/>
            </p:nvGrpSpPr>
            <p:grpSpPr bwMode="auto">
              <a:xfrm>
                <a:off x="2184" y="2244"/>
                <a:ext cx="1668" cy="748"/>
                <a:chOff x="2184" y="2244"/>
                <a:chExt cx="1668" cy="748"/>
              </a:xfrm>
            </p:grpSpPr>
            <p:sp>
              <p:nvSpPr>
                <p:cNvPr id="14373" name="Rectangle 63"/>
                <p:cNvSpPr>
                  <a:spLocks noChangeArrowheads="1"/>
                </p:cNvSpPr>
                <p:nvPr/>
              </p:nvSpPr>
              <p:spPr bwMode="auto">
                <a:xfrm>
                  <a:off x="2184" y="2244"/>
                  <a:ext cx="1668" cy="748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endParaRPr lang="sk-SK" altLang="sk-SK"/>
                </a:p>
              </p:txBody>
            </p:sp>
            <p:grpSp>
              <p:nvGrpSpPr>
                <p:cNvPr id="14374" name="Group 62"/>
                <p:cNvGrpSpPr>
                  <a:grpSpLocks/>
                </p:cNvGrpSpPr>
                <p:nvPr/>
              </p:nvGrpSpPr>
              <p:grpSpPr bwMode="auto">
                <a:xfrm>
                  <a:off x="2184" y="2244"/>
                  <a:ext cx="1668" cy="748"/>
                  <a:chOff x="2184" y="2244"/>
                  <a:chExt cx="1668" cy="748"/>
                </a:xfrm>
              </p:grpSpPr>
              <p:sp>
                <p:nvSpPr>
                  <p:cNvPr id="1437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2212" y="2244"/>
                    <a:ext cx="1612" cy="748"/>
                  </a:xfrm>
                  <a:prstGeom prst="rect">
                    <a:avLst/>
                  </a:prstGeom>
                  <a:solidFill>
                    <a:srgbClr val="FFFF9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algn="l" eaLnBrk="1" hangingPunct="1"/>
                    <a:r>
                      <a:rPr lang="sk-SK" altLang="sk-SK" sz="1400" b="1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Neprijatie, nanútenie roly, procedúr, rozdelenia moci, organizačnej štruktúry.</a:t>
                    </a:r>
                    <a:endParaRPr lang="sk-SK" altLang="sk-SK" sz="1400" b="1">
                      <a:cs typeface="Times New Roman" pitchFamily="18" charset="0"/>
                    </a:endParaRPr>
                  </a:p>
                  <a:p>
                    <a:pPr algn="l"/>
                    <a:endParaRPr lang="sk-SK" altLang="sk-SK" sz="1400" b="1"/>
                  </a:p>
                </p:txBody>
              </p:sp>
              <p:sp>
                <p:nvSpPr>
                  <p:cNvPr id="14376" name="Rectangle 61"/>
                  <p:cNvSpPr>
                    <a:spLocks noChangeArrowheads="1"/>
                  </p:cNvSpPr>
                  <p:nvPr/>
                </p:nvSpPr>
                <p:spPr bwMode="auto">
                  <a:xfrm>
                    <a:off x="2184" y="2244"/>
                    <a:ext cx="1668" cy="748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sk-SK" altLang="sk-SK"/>
                  </a:p>
                </p:txBody>
              </p:sp>
            </p:grpSp>
          </p:grpSp>
          <p:grpSp>
            <p:nvGrpSpPr>
              <p:cNvPr id="14358" name="Group 68"/>
              <p:cNvGrpSpPr>
                <a:grpSpLocks/>
              </p:cNvGrpSpPr>
              <p:nvPr/>
            </p:nvGrpSpPr>
            <p:grpSpPr bwMode="auto">
              <a:xfrm>
                <a:off x="0" y="2992"/>
                <a:ext cx="516" cy="633"/>
                <a:chOff x="0" y="2992"/>
                <a:chExt cx="516" cy="633"/>
              </a:xfrm>
            </p:grpSpPr>
            <p:sp>
              <p:nvSpPr>
                <p:cNvPr id="14369" name="Rectangle 67"/>
                <p:cNvSpPr>
                  <a:spLocks noChangeArrowheads="1"/>
                </p:cNvSpPr>
                <p:nvPr/>
              </p:nvSpPr>
              <p:spPr bwMode="auto">
                <a:xfrm>
                  <a:off x="0" y="2992"/>
                  <a:ext cx="516" cy="633"/>
                </a:xfrm>
                <a:prstGeom prst="rect">
                  <a:avLst/>
                </a:prstGeom>
                <a:solidFill>
                  <a:srgbClr val="FF9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endParaRPr lang="sk-SK" altLang="sk-SK"/>
                </a:p>
              </p:txBody>
            </p:sp>
            <p:grpSp>
              <p:nvGrpSpPr>
                <p:cNvPr id="14370" name="Group 66"/>
                <p:cNvGrpSpPr>
                  <a:grpSpLocks/>
                </p:cNvGrpSpPr>
                <p:nvPr/>
              </p:nvGrpSpPr>
              <p:grpSpPr bwMode="auto">
                <a:xfrm>
                  <a:off x="0" y="2992"/>
                  <a:ext cx="516" cy="633"/>
                  <a:chOff x="0" y="2992"/>
                  <a:chExt cx="516" cy="633"/>
                </a:xfrm>
              </p:grpSpPr>
              <p:sp>
                <p:nvSpPr>
                  <p:cNvPr id="1437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28" y="2992"/>
                    <a:ext cx="460" cy="633"/>
                  </a:xfrm>
                  <a:prstGeom prst="rect">
                    <a:avLst/>
                  </a:prstGeom>
                  <a:solidFill>
                    <a:srgbClr val="FF99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algn="just" eaLnBrk="1" hangingPunct="1"/>
                    <a:r>
                      <a:rPr lang="sk-SK" altLang="sk-SK" sz="1400" b="1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Konflikt hodnôt</a:t>
                    </a:r>
                    <a:endParaRPr lang="sk-SK" altLang="sk-SK" sz="1400">
                      <a:cs typeface="Times New Roman" pitchFamily="18" charset="0"/>
                    </a:endParaRPr>
                  </a:p>
                  <a:p>
                    <a:pPr algn="just"/>
                    <a:endParaRPr lang="sk-SK" altLang="sk-SK"/>
                  </a:p>
                </p:txBody>
              </p:sp>
              <p:sp>
                <p:nvSpPr>
                  <p:cNvPr id="14372" name="Rectangle 65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992"/>
                    <a:ext cx="516" cy="63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sk-SK" altLang="sk-SK"/>
                  </a:p>
                </p:txBody>
              </p:sp>
            </p:grpSp>
          </p:grpSp>
          <p:grpSp>
            <p:nvGrpSpPr>
              <p:cNvPr id="14359" name="Group 72"/>
              <p:cNvGrpSpPr>
                <a:grpSpLocks/>
              </p:cNvGrpSpPr>
              <p:nvPr/>
            </p:nvGrpSpPr>
            <p:grpSpPr bwMode="auto">
              <a:xfrm>
                <a:off x="516" y="2992"/>
                <a:ext cx="1668" cy="633"/>
                <a:chOff x="516" y="2992"/>
                <a:chExt cx="1668" cy="633"/>
              </a:xfrm>
            </p:grpSpPr>
            <p:sp>
              <p:nvSpPr>
                <p:cNvPr id="14365" name="Rectangle 71"/>
                <p:cNvSpPr>
                  <a:spLocks noChangeArrowheads="1"/>
                </p:cNvSpPr>
                <p:nvPr/>
              </p:nvSpPr>
              <p:spPr bwMode="auto">
                <a:xfrm>
                  <a:off x="516" y="2992"/>
                  <a:ext cx="1668" cy="633"/>
                </a:xfrm>
                <a:prstGeom prst="rect">
                  <a:avLst/>
                </a:prstGeom>
                <a:solidFill>
                  <a:srgbClr val="FFCC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endParaRPr lang="sk-SK" altLang="sk-SK"/>
                </a:p>
              </p:txBody>
            </p:sp>
            <p:grpSp>
              <p:nvGrpSpPr>
                <p:cNvPr id="14366" name="Group 70"/>
                <p:cNvGrpSpPr>
                  <a:grpSpLocks/>
                </p:cNvGrpSpPr>
                <p:nvPr/>
              </p:nvGrpSpPr>
              <p:grpSpPr bwMode="auto">
                <a:xfrm>
                  <a:off x="516" y="2992"/>
                  <a:ext cx="1668" cy="633"/>
                  <a:chOff x="516" y="2992"/>
                  <a:chExt cx="1668" cy="633"/>
                </a:xfrm>
              </p:grpSpPr>
              <p:sp>
                <p:nvSpPr>
                  <p:cNvPr id="14367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544" y="2992"/>
                    <a:ext cx="1612" cy="633"/>
                  </a:xfrm>
                  <a:prstGeom prst="rect">
                    <a:avLst/>
                  </a:prstGeom>
                  <a:solidFill>
                    <a:srgbClr val="FFCC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algn="l" eaLnBrk="1" hangingPunct="1"/>
                    <a:r>
                      <a:rPr lang="sk-SK" altLang="sk-SK" sz="1400" b="1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Vnímanie, že naše hodnoty sú nezlúčiteľné s hodnotami druhého</a:t>
                    </a:r>
                    <a:r>
                      <a:rPr lang="sk-SK" altLang="sk-SK" sz="120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.</a:t>
                    </a:r>
                    <a:endParaRPr lang="sk-SK" altLang="sk-SK" sz="1200">
                      <a:cs typeface="Times New Roman" pitchFamily="18" charset="0"/>
                    </a:endParaRPr>
                  </a:p>
                  <a:p>
                    <a:pPr algn="l"/>
                    <a:endParaRPr lang="sk-SK" altLang="sk-SK"/>
                  </a:p>
                </p:txBody>
              </p:sp>
              <p:sp>
                <p:nvSpPr>
                  <p:cNvPr id="14368" name="Rectangle 69"/>
                  <p:cNvSpPr>
                    <a:spLocks noChangeArrowheads="1"/>
                  </p:cNvSpPr>
                  <p:nvPr/>
                </p:nvSpPr>
                <p:spPr bwMode="auto">
                  <a:xfrm>
                    <a:off x="516" y="2992"/>
                    <a:ext cx="1668" cy="63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sk-SK" altLang="sk-SK"/>
                  </a:p>
                </p:txBody>
              </p:sp>
            </p:grpSp>
          </p:grpSp>
          <p:grpSp>
            <p:nvGrpSpPr>
              <p:cNvPr id="14360" name="Group 76"/>
              <p:cNvGrpSpPr>
                <a:grpSpLocks/>
              </p:cNvGrpSpPr>
              <p:nvPr/>
            </p:nvGrpSpPr>
            <p:grpSpPr bwMode="auto">
              <a:xfrm>
                <a:off x="2184" y="2992"/>
                <a:ext cx="1668" cy="633"/>
                <a:chOff x="2184" y="2992"/>
                <a:chExt cx="1668" cy="633"/>
              </a:xfrm>
            </p:grpSpPr>
            <p:sp>
              <p:nvSpPr>
                <p:cNvPr id="14361" name="Rectangle 75"/>
                <p:cNvSpPr>
                  <a:spLocks noChangeArrowheads="1"/>
                </p:cNvSpPr>
                <p:nvPr/>
              </p:nvSpPr>
              <p:spPr bwMode="auto">
                <a:xfrm>
                  <a:off x="2184" y="2992"/>
                  <a:ext cx="1668" cy="633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endParaRPr lang="sk-SK" altLang="sk-SK"/>
                </a:p>
              </p:txBody>
            </p:sp>
            <p:grpSp>
              <p:nvGrpSpPr>
                <p:cNvPr id="14362" name="Group 74"/>
                <p:cNvGrpSpPr>
                  <a:grpSpLocks/>
                </p:cNvGrpSpPr>
                <p:nvPr/>
              </p:nvGrpSpPr>
              <p:grpSpPr bwMode="auto">
                <a:xfrm>
                  <a:off x="2184" y="2992"/>
                  <a:ext cx="1668" cy="633"/>
                  <a:chOff x="2184" y="2992"/>
                  <a:chExt cx="1668" cy="633"/>
                </a:xfrm>
              </p:grpSpPr>
              <p:sp>
                <p:nvSpPr>
                  <p:cNvPr id="1436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212" y="2992"/>
                    <a:ext cx="1612" cy="633"/>
                  </a:xfrm>
                  <a:prstGeom prst="rect">
                    <a:avLst/>
                  </a:prstGeom>
                  <a:solidFill>
                    <a:srgbClr val="FFFF9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algn="l" eaLnBrk="1" hangingPunct="1"/>
                    <a:r>
                      <a:rPr lang="sk-SK" altLang="sk-SK" sz="1400" b="1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Hodnoty sú naozaj nezlúčiteľné.</a:t>
                    </a:r>
                    <a:endParaRPr lang="sk-SK" altLang="sk-SK" sz="1400" b="1">
                      <a:cs typeface="Times New Roman" pitchFamily="18" charset="0"/>
                    </a:endParaRPr>
                  </a:p>
                  <a:p>
                    <a:pPr algn="l"/>
                    <a:endParaRPr lang="sk-SK" altLang="sk-SK" sz="1400" b="1"/>
                  </a:p>
                </p:txBody>
              </p:sp>
              <p:sp>
                <p:nvSpPr>
                  <p:cNvPr id="14364" name="Rectangle 73"/>
                  <p:cNvSpPr>
                    <a:spLocks noChangeArrowheads="1"/>
                  </p:cNvSpPr>
                  <p:nvPr/>
                </p:nvSpPr>
                <p:spPr bwMode="auto">
                  <a:xfrm>
                    <a:off x="2184" y="2992"/>
                    <a:ext cx="1668" cy="63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algn="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sk-SK" altLang="sk-SK"/>
                  </a:p>
                </p:txBody>
              </p:sp>
            </p:grpSp>
          </p:grpSp>
        </p:grpSp>
        <p:sp>
          <p:nvSpPr>
            <p:cNvPr id="14345" name="Rectangle 78"/>
            <p:cNvSpPr>
              <a:spLocks noChangeArrowheads="1"/>
            </p:cNvSpPr>
            <p:nvPr/>
          </p:nvSpPr>
          <p:spPr bwMode="auto">
            <a:xfrm>
              <a:off x="-3" y="-3"/>
              <a:ext cx="3858" cy="3631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sk-SK" altLang="sk-SK"/>
            </a:p>
          </p:txBody>
        </p:sp>
      </p:grpSp>
      <p:sp>
        <p:nvSpPr>
          <p:cNvPr id="14339" name="Rectangle 80"/>
          <p:cNvSpPr>
            <a:spLocks noChangeArrowheads="1"/>
          </p:cNvSpPr>
          <p:nvPr/>
        </p:nvSpPr>
        <p:spPr bwMode="auto">
          <a:xfrm>
            <a:off x="3175" y="6858000"/>
            <a:ext cx="91440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143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tabLst>
                <a:tab pos="5143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tabLst>
                <a:tab pos="5143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tabLst>
                <a:tab pos="5143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tabLst>
                <a:tab pos="5143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/>
            <a:endParaRPr lang="sk-SK" altLang="sk-SK" sz="1200">
              <a:cs typeface="Times New Roman" pitchFamily="18" charset="0"/>
            </a:endParaRPr>
          </a:p>
          <a:p>
            <a:pPr algn="l"/>
            <a:endParaRPr lang="sk-SK" altLang="sk-SK"/>
          </a:p>
        </p:txBody>
      </p:sp>
      <p:sp>
        <p:nvSpPr>
          <p:cNvPr id="14340" name="Text Box 81"/>
          <p:cNvSpPr txBox="1">
            <a:spLocks noChangeArrowheads="1"/>
          </p:cNvSpPr>
          <p:nvPr/>
        </p:nvSpPr>
        <p:spPr bwMode="auto">
          <a:xfrm>
            <a:off x="2514600" y="228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endParaRPr lang="sk-SK" altLang="sk-SK"/>
          </a:p>
        </p:txBody>
      </p:sp>
      <p:sp>
        <p:nvSpPr>
          <p:cNvPr id="14341" name="Text Box 82"/>
          <p:cNvSpPr txBox="1">
            <a:spLocks noChangeArrowheads="1"/>
          </p:cNvSpPr>
          <p:nvPr/>
        </p:nvSpPr>
        <p:spPr bwMode="auto">
          <a:xfrm>
            <a:off x="1600200" y="22860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endParaRPr lang="sk-SK" altLang="sk-SK"/>
          </a:p>
        </p:txBody>
      </p:sp>
      <p:sp>
        <p:nvSpPr>
          <p:cNvPr id="14342" name="Text Box 83"/>
          <p:cNvSpPr txBox="1">
            <a:spLocks noChangeArrowheads="1"/>
          </p:cNvSpPr>
          <p:nvPr/>
        </p:nvSpPr>
        <p:spPr bwMode="auto">
          <a:xfrm>
            <a:off x="1219200" y="152400"/>
            <a:ext cx="3962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sk-SK" altLang="sk-SK" sz="1800" b="1">
                <a:latin typeface="Arial" pitchFamily="34" charset="0"/>
                <a:cs typeface="Arial" pitchFamily="34" charset="0"/>
              </a:rPr>
              <a:t>Konflikt, ktorý by nemusel vzniknúť spôsobuje/spôsobujú:</a:t>
            </a:r>
            <a:r>
              <a:rPr lang="cs-CZ" altLang="sk-SK" sz="1800" b="1"/>
              <a:t> </a:t>
            </a:r>
          </a:p>
        </p:txBody>
      </p:sp>
      <p:sp>
        <p:nvSpPr>
          <p:cNvPr id="14343" name="Text Box 84"/>
          <p:cNvSpPr txBox="1">
            <a:spLocks noChangeArrowheads="1"/>
          </p:cNvSpPr>
          <p:nvPr/>
        </p:nvSpPr>
        <p:spPr bwMode="auto">
          <a:xfrm>
            <a:off x="5181600" y="228600"/>
            <a:ext cx="3962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sk-SK" altLang="sk-SK" sz="1800" b="1">
                <a:latin typeface="Arial" pitchFamily="34" charset="0"/>
                <a:cs typeface="Arial" pitchFamily="34" charset="0"/>
              </a:rPr>
              <a:t>Nevyhnutný konflikt spôsobuje/spôsobujú:</a:t>
            </a:r>
            <a:endParaRPr lang="cs-CZ" altLang="sk-SK" sz="1800" b="1"/>
          </a:p>
        </p:txBody>
      </p:sp>
    </p:spTree>
    <p:extLst>
      <p:ext uri="{BB962C8B-B14F-4D97-AF65-F5344CB8AC3E}">
        <p14:creationId xmlns:p14="http://schemas.microsoft.com/office/powerpoint/2010/main" val="426090420"/>
      </p:ext>
    </p:extLst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sk-SK" altLang="sk-SK" b="1" dirty="0">
                <a:solidFill>
                  <a:srgbClr val="00CC00"/>
                </a:solidFill>
                <a:latin typeface="Book Antiqua" pitchFamily="18" charset="0"/>
                <a:ea typeface="+mn-ea"/>
                <a:cs typeface="+mn-cs"/>
              </a:rPr>
              <a:t>Efektívnemu riešeniu konfliktov napomáha:</a:t>
            </a:r>
            <a:endParaRPr lang="cs-CZ" altLang="sk-SK" b="1" dirty="0">
              <a:solidFill>
                <a:srgbClr val="00CC00"/>
              </a:solidFill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altLang="sk-SK" b="1" smtClean="0">
                <a:latin typeface="Arial Narrow" pitchFamily="34" charset="0"/>
              </a:rPr>
              <a:t>Poznanie</a:t>
            </a:r>
            <a:r>
              <a:rPr lang="sk-SK" altLang="sk-SK" sz="2800" b="1" smtClean="0">
                <a:latin typeface="Arial Narrow" pitchFamily="34" charset="0"/>
                <a:cs typeface="Times New Roman" pitchFamily="18" charset="0"/>
              </a:rPr>
              <a:t> a uplatňovanie zásad efektívnej komunikácie</a:t>
            </a:r>
            <a:r>
              <a:rPr lang="sk-SK" altLang="sk-SK" sz="2800" b="1" smtClean="0">
                <a:latin typeface="Arial Narrow" pitchFamily="34" charset="0"/>
              </a:rPr>
              <a:t>.</a:t>
            </a:r>
            <a:r>
              <a:rPr lang="sk-SK" altLang="sk-SK" sz="2800" b="1" smtClean="0">
                <a:latin typeface="Arial Narrow" pitchFamily="34" charset="0"/>
                <a:cs typeface="Times New Roman" pitchFamily="18" charset="0"/>
              </a:rPr>
              <a:t> </a:t>
            </a:r>
            <a:endParaRPr lang="sk-SK" altLang="sk-SK" sz="2800" b="1" smtClean="0">
              <a:latin typeface="Arial Narrow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k-SK" altLang="sk-SK" sz="2800" b="1" smtClean="0">
                <a:latin typeface="Arial Narrow" pitchFamily="34" charset="0"/>
                <a:cs typeface="Times New Roman" pitchFamily="18" charset="0"/>
              </a:rPr>
              <a:t>Zručnosť identifikovať deštruktívne formy správania a vyhýbať sa im</a:t>
            </a:r>
            <a:r>
              <a:rPr lang="sk-SK" altLang="sk-SK" sz="2800" b="1" smtClean="0">
                <a:latin typeface="Arial Narrow" pitchFamily="34" charset="0"/>
              </a:rPr>
              <a:t>.</a:t>
            </a:r>
            <a:r>
              <a:rPr lang="sk-SK" altLang="sk-SK" sz="2800" b="1" smtClean="0">
                <a:latin typeface="Arial Narrow" pitchFamily="34" charset="0"/>
                <a:cs typeface="Times New Roman" pitchFamily="18" charset="0"/>
              </a:rPr>
              <a:t> </a:t>
            </a:r>
            <a:endParaRPr lang="sk-SK" altLang="sk-SK" sz="2800" b="1" smtClean="0">
              <a:latin typeface="Arial Narrow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k-SK" altLang="sk-SK" sz="2800" b="1" smtClean="0">
                <a:latin typeface="Arial Narrow" pitchFamily="34" charset="0"/>
                <a:cs typeface="Times New Roman" pitchFamily="18" charset="0"/>
              </a:rPr>
              <a:t>Poznanie štruktúry vzniku a vývoja konfliktu</a:t>
            </a:r>
            <a:r>
              <a:rPr lang="sk-SK" altLang="sk-SK" sz="2800" b="1" smtClean="0">
                <a:latin typeface="Arial Narrow" pitchFamily="34" charset="0"/>
              </a:rPr>
              <a:t>.</a:t>
            </a:r>
            <a:r>
              <a:rPr lang="cs-CZ" altLang="sk-SK" sz="2800" b="1" smtClean="0">
                <a:latin typeface="Arial Narrow" pitchFamily="34" charset="0"/>
                <a:cs typeface="Times New Roman" pitchFamily="18" charset="0"/>
              </a:rPr>
              <a:t> </a:t>
            </a:r>
            <a:endParaRPr lang="sk-SK" altLang="sk-SK" sz="2800" b="1" smtClean="0">
              <a:latin typeface="Arial Narrow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k-SK" altLang="sk-SK" sz="2800" b="1" smtClean="0">
                <a:latin typeface="Arial Narrow" pitchFamily="34" charset="0"/>
                <a:cs typeface="Times New Roman" pitchFamily="18" charset="0"/>
              </a:rPr>
              <a:t>Zručnosť identifikovať záujmy skryté za vyslovenými požiadavkami</a:t>
            </a:r>
            <a:r>
              <a:rPr lang="sk-SK" altLang="sk-SK" sz="2800" b="1" smtClean="0">
                <a:latin typeface="Arial Narrow" pitchFamily="34" charset="0"/>
              </a:rPr>
              <a:t>.</a:t>
            </a:r>
            <a:r>
              <a:rPr lang="cs-CZ" altLang="sk-SK" sz="2800" b="1" smtClean="0">
                <a:latin typeface="Arial Narrow" pitchFamily="34" charset="0"/>
                <a:cs typeface="Times New Roman" pitchFamily="18" charset="0"/>
              </a:rPr>
              <a:t> </a:t>
            </a:r>
            <a:endParaRPr lang="sk-SK" altLang="sk-SK" sz="2800" b="1" smtClean="0">
              <a:latin typeface="Arial Narrow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k-SK" altLang="sk-SK" sz="2800" b="1" smtClean="0">
                <a:latin typeface="Arial Narrow" pitchFamily="34" charset="0"/>
                <a:cs typeface="Times New Roman" pitchFamily="18" charset="0"/>
              </a:rPr>
              <a:t>Kooperatívne zručnosti</a:t>
            </a:r>
            <a:r>
              <a:rPr lang="sk-SK" altLang="sk-SK" sz="2800" b="1" smtClean="0">
                <a:latin typeface="Arial Narrow" pitchFamily="34" charset="0"/>
              </a:rPr>
              <a:t>.</a:t>
            </a:r>
            <a:r>
              <a:rPr lang="cs-CZ" altLang="sk-SK" sz="2800" b="1" smtClean="0">
                <a:latin typeface="Arial Narrow" pitchFamily="34" charset="0"/>
                <a:cs typeface="Times New Roman" pitchFamily="18" charset="0"/>
              </a:rPr>
              <a:t> </a:t>
            </a:r>
            <a:endParaRPr lang="sk-SK" altLang="sk-SK" sz="2800" b="1" smtClean="0">
              <a:latin typeface="Arial Narrow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k-SK" altLang="sk-SK" sz="2800" b="1" smtClean="0">
                <a:latin typeface="Arial Narrow" pitchFamily="34" charset="0"/>
                <a:cs typeface="Times New Roman" pitchFamily="18" charset="0"/>
              </a:rPr>
              <a:t>Poznanie a adekvátne uplatňovanie rôznych spôsobov riešenia konfliktov</a:t>
            </a:r>
            <a:r>
              <a:rPr lang="sk-SK" altLang="sk-SK" sz="2800" b="1" smtClean="0">
                <a:latin typeface="Arial Narrow" pitchFamily="34" charset="0"/>
              </a:rPr>
              <a:t>.</a:t>
            </a:r>
            <a:r>
              <a:rPr lang="cs-CZ" altLang="sk-SK" sz="2800" b="1" smtClean="0">
                <a:latin typeface="Arial Narrow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1174581"/>
      </p:ext>
    </p:extLst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>
                <a:solidFill>
                  <a:srgbClr val="00CC00"/>
                </a:solidFill>
                <a:latin typeface="Book Antiqua" pitchFamily="18" charset="0"/>
                <a:ea typeface="+mn-ea"/>
                <a:cs typeface="+mn-cs"/>
              </a:rPr>
              <a:t>Stratégie ako riešiť konflikty</a:t>
            </a:r>
          </a:p>
        </p:txBody>
      </p:sp>
      <p:cxnSp>
        <p:nvCxnSpPr>
          <p:cNvPr id="11" name="Přímá spojovací čára 10"/>
          <p:cNvCxnSpPr/>
          <p:nvPr/>
        </p:nvCxnSpPr>
        <p:spPr>
          <a:xfrm>
            <a:off x="971600" y="5733256"/>
            <a:ext cx="65527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čára 12"/>
          <p:cNvCxnSpPr/>
          <p:nvPr/>
        </p:nvCxnSpPr>
        <p:spPr>
          <a:xfrm flipV="1">
            <a:off x="971600" y="2420888"/>
            <a:ext cx="0" cy="3240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3140968"/>
            <a:ext cx="1403028" cy="147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2276872"/>
            <a:ext cx="1810122" cy="1528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4149080"/>
            <a:ext cx="1781944" cy="1381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2348880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0152" y="4149080"/>
            <a:ext cx="1280234" cy="1240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ovéPole 20"/>
          <p:cNvSpPr txBox="1"/>
          <p:nvPr/>
        </p:nvSpPr>
        <p:spPr>
          <a:xfrm>
            <a:off x="6804248" y="5877272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vzťah</a:t>
            </a:r>
            <a:endParaRPr lang="sk-SK" dirty="0"/>
          </a:p>
        </p:txBody>
      </p:sp>
      <p:sp>
        <p:nvSpPr>
          <p:cNvPr id="22" name="TextovéPole 21"/>
          <p:cNvSpPr txBox="1"/>
          <p:nvPr/>
        </p:nvSpPr>
        <p:spPr>
          <a:xfrm>
            <a:off x="179512" y="2492896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výkon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k-SK" dirty="0"/>
              <a:t>ŽRALOK</a:t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schopný ísť za svojím cieľom „aj cez mŕtvoly</a:t>
            </a:r>
            <a:r>
              <a:rPr lang="sk-SK" dirty="0" smtClean="0"/>
              <a:t>“</a:t>
            </a:r>
          </a:p>
          <a:p>
            <a:r>
              <a:rPr lang="sk-SK" dirty="0"/>
              <a:t>z</a:t>
            </a:r>
            <a:r>
              <a:rPr lang="sk-SK" dirty="0" smtClean="0"/>
              <a:t>ameriava sa len na svoj cieľ, výkon</a:t>
            </a:r>
          </a:p>
          <a:p>
            <a:endParaRPr lang="sk-SK" dirty="0" smtClean="0"/>
          </a:p>
          <a:p>
            <a:endParaRPr lang="sk-SK" dirty="0"/>
          </a:p>
        </p:txBody>
      </p:sp>
      <p:pic>
        <p:nvPicPr>
          <p:cNvPr id="4" name="Picture 16" descr="https://encrypted-tbn3.gstatic.com/images?q=tbn:ANd9GcT2mNkgWVSqWc_-DSupWK7hJK8r3oG5tSntlYD5VapT7XdugOG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852936"/>
            <a:ext cx="3412976" cy="3412976"/>
          </a:xfrm>
          <a:prstGeom prst="rect">
            <a:avLst/>
          </a:prstGeom>
          <a:noFill/>
        </p:spPr>
      </p:pic>
      <p:pic>
        <p:nvPicPr>
          <p:cNvPr id="5" name="Picture 4" descr="https://encrypted-tbn1.gstatic.com/images?q=tbn:ANd9GcS11uUznplUu4liGvOPOKMTUEPMLAYmWUACU0VxhvgDJH4uO5vq7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284984"/>
            <a:ext cx="5143429" cy="288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KORYTNAČKA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v nebezpečnej situácii využíva svoj ochranný </a:t>
            </a:r>
            <a:r>
              <a:rPr lang="sk-SK" dirty="0" smtClean="0"/>
              <a:t>pancier</a:t>
            </a:r>
          </a:p>
          <a:p>
            <a:r>
              <a:rPr lang="sk-SK" dirty="0" smtClean="0"/>
              <a:t>nereaguje </a:t>
            </a:r>
            <a:r>
              <a:rPr lang="sk-SK" dirty="0"/>
              <a:t>a jednoducho </a:t>
            </a:r>
            <a:r>
              <a:rPr lang="sk-SK" dirty="0" smtClean="0"/>
              <a:t>vyčkáva, </a:t>
            </a:r>
            <a:r>
              <a:rPr lang="sk-SK" dirty="0"/>
              <a:t>kým búrka prehrmí</a:t>
            </a:r>
          </a:p>
        </p:txBody>
      </p:sp>
      <p:pic>
        <p:nvPicPr>
          <p:cNvPr id="4" name="Picture 8" descr="https://encrypted-tbn3.gstatic.com/images?q=tbn:ANd9GcR38mDUjdguQxBBa5I6UusUQaN9H4Mdu3CB0H-JtZEDPqltn0MYG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789040"/>
            <a:ext cx="3869691" cy="2807172"/>
          </a:xfrm>
          <a:prstGeom prst="rect">
            <a:avLst/>
          </a:prstGeom>
          <a:noFill/>
        </p:spPr>
      </p:pic>
      <p:pic>
        <p:nvPicPr>
          <p:cNvPr id="5" name="Picture 6" descr="https://encrypted-tbn0.gstatic.com/images?q=tbn:ANd9GcTsWE1dM6pvE-dRhtP7DIqEMxlmzwMU107RaLlavOCuTVBGnLwSy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789040"/>
            <a:ext cx="4552460" cy="2808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MEDVEDÍK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c</a:t>
            </a:r>
            <a:r>
              <a:rPr lang="sk-SK" dirty="0" smtClean="0"/>
              <a:t>itovo zainteresovaný, dôraz </a:t>
            </a:r>
            <a:r>
              <a:rPr lang="sk-SK" dirty="0"/>
              <a:t>na </a:t>
            </a:r>
            <a:r>
              <a:rPr lang="sk-SK" dirty="0" smtClean="0"/>
              <a:t>vzťahy </a:t>
            </a:r>
          </a:p>
          <a:p>
            <a:r>
              <a:rPr lang="sk-SK" dirty="0"/>
              <a:t>d</a:t>
            </a:r>
            <a:r>
              <a:rPr lang="sk-SK" dirty="0" smtClean="0"/>
              <a:t>okáže </a:t>
            </a:r>
            <a:r>
              <a:rPr lang="sk-SK" dirty="0"/>
              <a:t>ustúpiť od svojho pôvodného cieľa, ak to prospeje vzťahu</a:t>
            </a:r>
          </a:p>
        </p:txBody>
      </p:sp>
      <p:pic>
        <p:nvPicPr>
          <p:cNvPr id="4" name="Picture 20" descr="https://encrypted-tbn0.gstatic.com/images?q=tbn:ANd9GcSeiHQD7R_Nm0TA3gWd9SrbMaR5_VfmknD5d2DvshbO4EMN9q4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2780928"/>
            <a:ext cx="2664296" cy="3730016"/>
          </a:xfrm>
          <a:prstGeom prst="rect">
            <a:avLst/>
          </a:prstGeom>
          <a:noFill/>
        </p:spPr>
      </p:pic>
      <p:pic>
        <p:nvPicPr>
          <p:cNvPr id="5" name="Picture 10" descr="https://encrypted-tbn0.gstatic.com/images?q=tbn:ANd9GcR3c8uYvfrznfyH2VQsAIpWzLcqe7VDsWblUuqY2qGRrsQLRsb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356992"/>
            <a:ext cx="3556971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LÍŠKA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č</a:t>
            </a:r>
            <a:r>
              <a:rPr lang="sk-SK" dirty="0" smtClean="0"/>
              <a:t>lovek kompromisov</a:t>
            </a:r>
          </a:p>
          <a:p>
            <a:r>
              <a:rPr lang="sk-SK" dirty="0"/>
              <a:t>d</a:t>
            </a:r>
            <a:r>
              <a:rPr lang="sk-SK" dirty="0" smtClean="0"/>
              <a:t>ôležitý výkon aj vzťah</a:t>
            </a:r>
            <a:endParaRPr lang="sk-SK" dirty="0"/>
          </a:p>
        </p:txBody>
      </p:sp>
      <p:pic>
        <p:nvPicPr>
          <p:cNvPr id="4" name="Picture 12" descr="https://encrypted-tbn0.gstatic.com/images?q=tbn:ANd9GcR9czijRPgSKviw8OeYAjONJUyBcWmMncMCEyh6PB4E2stXkYy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780928"/>
            <a:ext cx="3960440" cy="3638868"/>
          </a:xfrm>
          <a:prstGeom prst="rect">
            <a:avLst/>
          </a:prstGeom>
          <a:noFill/>
        </p:spPr>
      </p:pic>
      <p:pic>
        <p:nvPicPr>
          <p:cNvPr id="5" name="Picture 18" descr="https://encrypted-tbn1.gstatic.com/images?q=tbn:ANd9GcQGaHzsKx4qVeKN--60_-_693xZkc9EHQ9gQE7MNIE-Jf_9FN5y8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068960"/>
            <a:ext cx="4133777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https://encrypted-tbn3.gstatic.com/images?q=tbn:ANd9GcQicMRvssdDQas9fYXXGYOrKahHBS9kBvsSypOk-ehgD8IDSx1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5363"/>
            <a:ext cx="9144000" cy="7013363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k-SK" dirty="0"/>
              <a:t>SOVA</a:t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/>
          <a:lstStyle/>
          <a:p>
            <a:r>
              <a:rPr lang="sk-SK" dirty="0"/>
              <a:t>p</a:t>
            </a:r>
            <a:r>
              <a:rPr lang="sk-SK" dirty="0" smtClean="0"/>
              <a:t>remýšľa a hľadá čo bude najlepšie riešenie</a:t>
            </a:r>
          </a:p>
          <a:p>
            <a:r>
              <a:rPr lang="sk-SK" dirty="0" smtClean="0"/>
              <a:t>aby bol dobrý výkon aj vzťah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5749" y="980728"/>
            <a:ext cx="5028251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b="1" dirty="0">
                <a:solidFill>
                  <a:srgbClr val="00CC00"/>
                </a:solidFill>
                <a:latin typeface="Book Antiqua" pitchFamily="18" charset="0"/>
                <a:ea typeface="+mn-ea"/>
                <a:cs typeface="+mn-cs"/>
              </a:rPr>
              <a:t>Ako postupovať pri riešení konfliktov?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525963"/>
          </a:xfrm>
        </p:spPr>
        <p:txBody>
          <a:bodyPr>
            <a:normAutofit fontScale="92500" lnSpcReduction="10000"/>
          </a:bodyPr>
          <a:lstStyle/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r>
              <a:rPr lang="sk-SK" dirty="0" smtClean="0"/>
              <a:t>Nevyvolávať</a:t>
            </a:r>
            <a:endParaRPr lang="sk-SK" dirty="0"/>
          </a:p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r>
              <a:rPr lang="sk-SK" dirty="0" smtClean="0"/>
              <a:t>Nevstupovať, ak nie sme o to požiadaný</a:t>
            </a:r>
            <a:endParaRPr lang="sk-SK" dirty="0"/>
          </a:p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r>
              <a:rPr lang="sk-SK" dirty="0" smtClean="0"/>
              <a:t>Rozlišovať</a:t>
            </a:r>
            <a:endParaRPr lang="sk-SK" dirty="0"/>
          </a:p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r>
              <a:rPr lang="sk-SK" dirty="0" smtClean="0"/>
              <a:t>Sústrediť </a:t>
            </a:r>
            <a:r>
              <a:rPr lang="sk-SK" dirty="0"/>
              <a:t>sa iba na riešenie pracovných konfliktov</a:t>
            </a:r>
          </a:p>
          <a:p>
            <a:endParaRPr lang="sk-SK" dirty="0" smtClean="0"/>
          </a:p>
          <a:p>
            <a:pPr>
              <a:buNone/>
            </a:pPr>
            <a:r>
              <a:rPr lang="sk-SK" dirty="0" smtClean="0"/>
              <a:t>(</a:t>
            </a:r>
            <a:r>
              <a:rPr lang="sk-SK" dirty="0" err="1" smtClean="0"/>
              <a:t>Búgelová</a:t>
            </a:r>
            <a:r>
              <a:rPr lang="sk-SK" dirty="0" smtClean="0"/>
              <a:t>, 2002)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509120"/>
            <a:ext cx="5904656" cy="1977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1500" y="116632"/>
            <a:ext cx="8856984" cy="1301006"/>
          </a:xfrm>
        </p:spPr>
        <p:txBody>
          <a:bodyPr>
            <a:noAutofit/>
          </a:bodyPr>
          <a:lstStyle/>
          <a:p>
            <a:r>
              <a:rPr lang="sk-SK" sz="4000" b="1" dirty="0">
                <a:solidFill>
                  <a:srgbClr val="00CC00"/>
                </a:solidFill>
                <a:latin typeface="Book Antiqua" pitchFamily="18" charset="0"/>
                <a:ea typeface="+mn-ea"/>
                <a:cs typeface="+mn-cs"/>
              </a:rPr>
              <a:t>Pravidlá efektívneho riešenia problémov ak sme v roli rozhodcu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12976"/>
          </a:xfrm>
        </p:spPr>
        <p:txBody>
          <a:bodyPr>
            <a:normAutofit fontScale="77500" lnSpcReduction="20000"/>
          </a:bodyPr>
          <a:lstStyle/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r>
              <a:rPr lang="sk-SK" dirty="0" smtClean="0"/>
              <a:t>Získať informácie o základe sporu nezávisle od oboch zúčastnených strán</a:t>
            </a:r>
          </a:p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r>
              <a:rPr lang="sk-SK" dirty="0" smtClean="0"/>
              <a:t>Nenechať sa ovplyvniť citovými prejavmi ani jednej zo zúčastnených strán</a:t>
            </a:r>
          </a:p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r>
              <a:rPr lang="sk-SK" dirty="0" smtClean="0"/>
              <a:t>Rozhodca by nemal mať zjavný ani skrytý úmysel rozhodnúť spor tak, ako by to jemu najlepšie vyhovovalo, t.j. bez ohľadu na objektívnu zámienku sporu</a:t>
            </a:r>
          </a:p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r>
              <a:rPr lang="sk-SK" dirty="0" smtClean="0"/>
              <a:t>Zachovávať maximálnu objektívnosť pri hodnotení sporu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0"/>
            <a:ext cx="100222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85000" lnSpcReduction="10000"/>
          </a:bodyPr>
          <a:lstStyle/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r>
              <a:rPr lang="sk-SK" dirty="0" smtClean="0"/>
              <a:t>Dodržiavať princíp ,, chladných hláv</a:t>
            </a:r>
            <a:r>
              <a:rPr lang="cs-CZ" dirty="0" smtClean="0"/>
              <a:t>‘‘</a:t>
            </a:r>
            <a:r>
              <a:rPr lang="sk-SK" dirty="0" smtClean="0"/>
              <a:t>, t. j. zamedziť akýmkoľvek nadmerným emocionálnym prejavom účastníkom hádky ale i u seba. </a:t>
            </a:r>
          </a:p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r>
              <a:rPr lang="sk-SK" dirty="0" smtClean="0"/>
              <a:t>V prípade, že spor je do takej miery vážny, že sa nezaobíde bez primeranej sankcie, musí jednoznačne každej zo zúčastnených strán zrozumiteľne vysvetliť dôvody, prečo rozhodol tak, ako rozhodol.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sk-SK" dirty="0" smtClean="0"/>
              <a:t> Pokiaľ spor, v ktorom funguje ako rozhodca nemá vplyv na prácu ostatných spolupracovníkov, je jeho profesionálnou úlohou nehovoriť o tom a zachovať diskrétnosť</a:t>
            </a:r>
          </a:p>
          <a:p>
            <a:pPr>
              <a:buClr>
                <a:srgbClr val="FF0000"/>
              </a:buClr>
              <a:buNone/>
            </a:pPr>
            <a:endParaRPr lang="sk-SK" dirty="0" smtClean="0"/>
          </a:p>
          <a:p>
            <a:pPr>
              <a:buClr>
                <a:srgbClr val="FF0000"/>
              </a:buClr>
              <a:buNone/>
            </a:pPr>
            <a:r>
              <a:rPr lang="sk-SK" dirty="0" smtClean="0"/>
              <a:t>(</a:t>
            </a:r>
            <a:r>
              <a:rPr lang="sk-SK" dirty="0" err="1" smtClean="0"/>
              <a:t>Búgelová</a:t>
            </a:r>
            <a:r>
              <a:rPr lang="sk-SK" dirty="0" smtClean="0"/>
              <a:t>, 2002)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b="1" dirty="0">
                <a:solidFill>
                  <a:srgbClr val="00CC00"/>
                </a:solidFill>
                <a:latin typeface="Book Antiqua" pitchFamily="18" charset="0"/>
                <a:ea typeface="+mn-ea"/>
                <a:cs typeface="+mn-cs"/>
              </a:rPr>
              <a:t>Konštruktívne riešenie konfliktov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5194920" cy="4205063"/>
          </a:xfrm>
        </p:spPr>
        <p:txBody>
          <a:bodyPr>
            <a:normAutofit fontScale="92500"/>
          </a:bodyPr>
          <a:lstStyle/>
          <a:p>
            <a:pPr lvl="0"/>
            <a:r>
              <a:rPr lang="sk-SK" dirty="0" smtClean="0"/>
              <a:t>Budete problém rozoberať spolu</a:t>
            </a:r>
          </a:p>
          <a:p>
            <a:pPr lvl="0"/>
            <a:r>
              <a:rPr lang="sk-SK" dirty="0" smtClean="0"/>
              <a:t>Budete vnímať a chápať pocity</a:t>
            </a:r>
          </a:p>
          <a:p>
            <a:pPr lvl="0"/>
            <a:r>
              <a:rPr lang="sk-SK" dirty="0" smtClean="0"/>
              <a:t>Budete spoločne prejednávať</a:t>
            </a:r>
          </a:p>
          <a:p>
            <a:pPr lvl="0"/>
            <a:r>
              <a:rPr lang="sk-SK" dirty="0" smtClean="0"/>
              <a:t>Budete sa snažiť o kolektívne riešenie (</a:t>
            </a:r>
            <a:r>
              <a:rPr lang="sk-SK" dirty="0" err="1" smtClean="0"/>
              <a:t>Scharlau</a:t>
            </a:r>
            <a:r>
              <a:rPr lang="sk-SK" dirty="0" smtClean="0"/>
              <a:t>, 2005)</a:t>
            </a:r>
          </a:p>
          <a:p>
            <a:endParaRPr lang="sk-SK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340768"/>
            <a:ext cx="324036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sk-SK" altLang="sk-SK" b="1" dirty="0">
                <a:solidFill>
                  <a:srgbClr val="00CC00"/>
                </a:solidFill>
                <a:latin typeface="Book Antiqua" pitchFamily="18" charset="0"/>
                <a:ea typeface="+mn-ea"/>
                <a:cs typeface="+mn-cs"/>
              </a:rPr>
              <a:t>Dobré riešenie konfliktu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548336"/>
          </a:xfrm>
        </p:spPr>
        <p:txBody>
          <a:bodyPr/>
          <a:lstStyle/>
          <a:p>
            <a:pPr eaLnBrk="1" hangingPunct="1">
              <a:buFontTx/>
              <a:buBlip>
                <a:blip r:embed="rId3"/>
              </a:buBlip>
            </a:pPr>
            <a:r>
              <a:rPr lang="sk-SK" altLang="sk-SK" dirty="0" smtClean="0">
                <a:latin typeface="Tahoma" pitchFamily="34" charset="0"/>
                <a:cs typeface="Times New Roman" pitchFamily="18" charset="0"/>
              </a:rPr>
              <a:t>prináša zisky všetkým</a:t>
            </a:r>
            <a:r>
              <a:rPr lang="sk-SK" altLang="sk-SK" dirty="0" smtClean="0">
                <a:latin typeface="Tahoma" pitchFamily="34" charset="0"/>
              </a:rPr>
              <a:t> </a:t>
            </a:r>
            <a:r>
              <a:rPr lang="sk-SK" altLang="sk-SK" dirty="0" smtClean="0">
                <a:latin typeface="Tahoma" pitchFamily="34" charset="0"/>
                <a:cs typeface="Times New Roman" pitchFamily="18" charset="0"/>
              </a:rPr>
              <a:t>ú</a:t>
            </a:r>
            <a:r>
              <a:rPr lang="sk-SK" altLang="sk-SK" dirty="0" smtClean="0">
                <a:latin typeface="Tahoma" pitchFamily="34" charset="0"/>
              </a:rPr>
              <a:t>č</a:t>
            </a:r>
            <a:r>
              <a:rPr lang="sk-SK" altLang="sk-SK" dirty="0" smtClean="0">
                <a:latin typeface="Tahoma" pitchFamily="34" charset="0"/>
                <a:cs typeface="Times New Roman" pitchFamily="18" charset="0"/>
              </a:rPr>
              <a:t>astníkom konfliktu      </a:t>
            </a:r>
            <a:endParaRPr lang="sk-SK" altLang="sk-SK" dirty="0" smtClean="0">
              <a:latin typeface="Tahoma" pitchFamily="34" charset="0"/>
            </a:endParaRPr>
          </a:p>
          <a:p>
            <a:pPr eaLnBrk="1" hangingPunct="1">
              <a:buFontTx/>
              <a:buBlip>
                <a:blip r:embed="rId3"/>
              </a:buBlip>
            </a:pPr>
            <a:r>
              <a:rPr lang="sk-SK" altLang="sk-SK" dirty="0" smtClean="0">
                <a:latin typeface="Tahoma" pitchFamily="34" charset="0"/>
                <a:cs typeface="Times New Roman" pitchFamily="18" charset="0"/>
              </a:rPr>
              <a:t>je realistické, uskuto</a:t>
            </a:r>
            <a:r>
              <a:rPr lang="sk-SK" altLang="sk-SK" dirty="0" smtClean="0">
                <a:latin typeface="Tahoma" pitchFamily="34" charset="0"/>
              </a:rPr>
              <a:t>č</a:t>
            </a:r>
            <a:r>
              <a:rPr lang="sk-SK" altLang="sk-SK" dirty="0" smtClean="0">
                <a:latin typeface="Tahoma" pitchFamily="34" charset="0"/>
                <a:cs typeface="Times New Roman" pitchFamily="18" charset="0"/>
              </a:rPr>
              <a:t>nite</a:t>
            </a:r>
            <a:r>
              <a:rPr lang="sk-SK" altLang="sk-SK" dirty="0" smtClean="0">
                <a:latin typeface="Tahoma" pitchFamily="34" charset="0"/>
              </a:rPr>
              <a:t>ľ</a:t>
            </a:r>
            <a:r>
              <a:rPr lang="sk-SK" altLang="sk-SK" dirty="0" smtClean="0">
                <a:latin typeface="Tahoma" pitchFamily="34" charset="0"/>
                <a:cs typeface="Times New Roman" pitchFamily="18" charset="0"/>
              </a:rPr>
              <a:t>né</a:t>
            </a:r>
            <a:endParaRPr lang="sk-SK" altLang="sk-SK" dirty="0" smtClean="0">
              <a:latin typeface="Tahoma" pitchFamily="34" charset="0"/>
            </a:endParaRPr>
          </a:p>
          <a:p>
            <a:pPr eaLnBrk="1" hangingPunct="1">
              <a:buFontTx/>
              <a:buBlip>
                <a:blip r:embed="rId3"/>
              </a:buBlip>
            </a:pPr>
            <a:r>
              <a:rPr lang="sk-SK" altLang="sk-SK" dirty="0" smtClean="0">
                <a:latin typeface="Tahoma" pitchFamily="34" charset="0"/>
              </a:rPr>
              <a:t>je </a:t>
            </a:r>
            <a:r>
              <a:rPr lang="sk-SK" altLang="sk-SK" dirty="0" smtClean="0">
                <a:latin typeface="Tahoma" pitchFamily="34" charset="0"/>
                <a:cs typeface="Times New Roman" pitchFamily="18" charset="0"/>
              </a:rPr>
              <a:t>prijate</a:t>
            </a:r>
            <a:r>
              <a:rPr lang="sk-SK" altLang="sk-SK" dirty="0" smtClean="0">
                <a:latin typeface="Tahoma" pitchFamily="34" charset="0"/>
              </a:rPr>
              <a:t>ľ</a:t>
            </a:r>
            <a:r>
              <a:rPr lang="sk-SK" altLang="sk-SK" dirty="0" smtClean="0">
                <a:latin typeface="Tahoma" pitchFamily="34" charset="0"/>
                <a:cs typeface="Times New Roman" pitchFamily="18" charset="0"/>
              </a:rPr>
              <a:t>né pre obe stran</a:t>
            </a:r>
            <a:r>
              <a:rPr lang="sk-SK" altLang="sk-SK" dirty="0" smtClean="0">
                <a:latin typeface="Tahoma" pitchFamily="34" charset="0"/>
              </a:rPr>
              <a:t>y</a:t>
            </a:r>
            <a:r>
              <a:rPr lang="sk-SK" altLang="sk-SK" dirty="0" smtClean="0">
                <a:latin typeface="Tahoma" pitchFamily="34" charset="0"/>
                <a:cs typeface="Times New Roman" pitchFamily="18" charset="0"/>
              </a:rPr>
              <a:t>      </a:t>
            </a:r>
            <a:endParaRPr lang="sk-SK" altLang="sk-SK" dirty="0" smtClean="0">
              <a:latin typeface="Tahoma" pitchFamily="34" charset="0"/>
            </a:endParaRPr>
          </a:p>
          <a:p>
            <a:pPr eaLnBrk="1" hangingPunct="1">
              <a:buFontTx/>
              <a:buBlip>
                <a:blip r:embed="rId3"/>
              </a:buBlip>
            </a:pPr>
            <a:r>
              <a:rPr lang="sk-SK" altLang="sk-SK" dirty="0" smtClean="0">
                <a:latin typeface="Tahoma" pitchFamily="34" charset="0"/>
                <a:cs typeface="Times New Roman" pitchFamily="18" charset="0"/>
              </a:rPr>
              <a:t>je konkrétne ( </a:t>
            </a:r>
            <a:r>
              <a:rPr lang="sk-SK" altLang="sk-SK" dirty="0" smtClean="0">
                <a:latin typeface="Tahoma" pitchFamily="34" charset="0"/>
              </a:rPr>
              <a:t>č</a:t>
            </a:r>
            <a:r>
              <a:rPr lang="sk-SK" altLang="sk-SK" dirty="0" smtClean="0">
                <a:latin typeface="Tahoma" pitchFamily="34" charset="0"/>
                <a:cs typeface="Times New Roman" pitchFamily="18" charset="0"/>
              </a:rPr>
              <a:t>o, kto, kedy, ako...)</a:t>
            </a:r>
            <a:endParaRPr lang="sk-SK" altLang="sk-SK" dirty="0" smtClean="0">
              <a:latin typeface="Tahoma" pitchFamily="34" charset="0"/>
            </a:endParaRPr>
          </a:p>
          <a:p>
            <a:pPr eaLnBrk="1" hangingPunct="1">
              <a:buFontTx/>
              <a:buBlip>
                <a:blip r:embed="rId3"/>
              </a:buBlip>
            </a:pPr>
            <a:r>
              <a:rPr lang="sk-SK" altLang="sk-SK" dirty="0" smtClean="0">
                <a:latin typeface="Tahoma" pitchFamily="34" charset="0"/>
                <a:cs typeface="Times New Roman" pitchFamily="18" charset="0"/>
              </a:rPr>
              <a:t>zoh</a:t>
            </a:r>
            <a:r>
              <a:rPr lang="sk-SK" altLang="sk-SK" dirty="0" smtClean="0">
                <a:latin typeface="Tahoma" pitchFamily="34" charset="0"/>
              </a:rPr>
              <a:t>ľ</a:t>
            </a:r>
            <a:r>
              <a:rPr lang="sk-SK" altLang="sk-SK" dirty="0" smtClean="0">
                <a:latin typeface="Tahoma" pitchFamily="34" charset="0"/>
                <a:cs typeface="Times New Roman" pitchFamily="18" charset="0"/>
              </a:rPr>
              <a:t>ad</a:t>
            </a:r>
            <a:r>
              <a:rPr lang="sk-SK" altLang="sk-SK" dirty="0" smtClean="0">
                <a:latin typeface="Tahoma" pitchFamily="34" charset="0"/>
              </a:rPr>
              <a:t>ň</a:t>
            </a:r>
            <a:r>
              <a:rPr lang="sk-SK" altLang="sk-SK" dirty="0" smtClean="0">
                <a:latin typeface="Tahoma" pitchFamily="34" charset="0"/>
                <a:cs typeface="Times New Roman" pitchFamily="18" charset="0"/>
              </a:rPr>
              <a:t>uje faktor rovnováhy.</a:t>
            </a:r>
          </a:p>
          <a:p>
            <a:pPr eaLnBrk="1" hangingPunct="1"/>
            <a:endParaRPr lang="sk-SK" altLang="sk-SK" b="1" dirty="0" smtClean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262545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utoUpdateAnimBg="0"/>
      <p:bldP spid="57347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25538"/>
          </a:xfrm>
        </p:spPr>
        <p:txBody>
          <a:bodyPr/>
          <a:lstStyle/>
          <a:p>
            <a:pPr eaLnBrk="1" hangingPunct="1"/>
            <a:r>
              <a:rPr lang="sk-SK" altLang="sk-SK" b="1" smtClean="0">
                <a:solidFill>
                  <a:srgbClr val="00CC00"/>
                </a:solidFill>
                <a:latin typeface="Book Antiqua" pitchFamily="18" charset="0"/>
              </a:rPr>
              <a:t>Prínos konfliktov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25538"/>
            <a:ext cx="8785225" cy="54721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altLang="sk-SK" dirty="0" smtClean="0">
                <a:latin typeface="Book Antiqua" pitchFamily="18" charset="0"/>
              </a:rPr>
              <a:t>Vyjdú na povrch protichodné názory a záujmy</a:t>
            </a:r>
          </a:p>
          <a:p>
            <a:pPr eaLnBrk="1" hangingPunct="1">
              <a:lnSpc>
                <a:spcPct val="90000"/>
              </a:lnSpc>
            </a:pPr>
            <a:r>
              <a:rPr lang="sk-SK" altLang="sk-SK" dirty="0" smtClean="0">
                <a:latin typeface="Book Antiqua" pitchFamily="18" charset="0"/>
              </a:rPr>
              <a:t>Každý musí jasne zastupovať svoju pozíciu a tak sa dozvieme, aké má partner ciele v konflikte.</a:t>
            </a:r>
          </a:p>
          <a:p>
            <a:pPr eaLnBrk="1" hangingPunct="1">
              <a:lnSpc>
                <a:spcPct val="90000"/>
              </a:lnSpc>
            </a:pPr>
            <a:r>
              <a:rPr lang="sk-SK" altLang="sk-SK" dirty="0" smtClean="0">
                <a:latin typeface="Book Antiqua" pitchFamily="18" charset="0"/>
              </a:rPr>
              <a:t>Obidve strany sa lepšie spoznajú a porozumejú si.</a:t>
            </a:r>
          </a:p>
          <a:p>
            <a:pPr eaLnBrk="1" hangingPunct="1">
              <a:lnSpc>
                <a:spcPct val="90000"/>
              </a:lnSpc>
            </a:pPr>
            <a:r>
              <a:rPr lang="sk-SK" altLang="sk-SK" dirty="0" smtClean="0">
                <a:latin typeface="Book Antiqua" pitchFamily="18" charset="0"/>
              </a:rPr>
              <a:t>Nahromadená energia sa môže konštruktívne využiť na riešenie konfliktu.</a:t>
            </a:r>
          </a:p>
          <a:p>
            <a:pPr eaLnBrk="1" hangingPunct="1">
              <a:lnSpc>
                <a:spcPct val="90000"/>
              </a:lnSpc>
            </a:pPr>
            <a:r>
              <a:rPr lang="sk-SK" altLang="sk-SK" dirty="0" smtClean="0">
                <a:latin typeface="Book Antiqua" pitchFamily="18" charset="0"/>
              </a:rPr>
              <a:t>Nachádzame riešenia, nápady, východiská, ktoré obohatia obe strany.</a:t>
            </a:r>
          </a:p>
          <a:p>
            <a:pPr eaLnBrk="1" hangingPunct="1">
              <a:lnSpc>
                <a:spcPct val="90000"/>
              </a:lnSpc>
            </a:pPr>
            <a:endParaRPr lang="sk-SK" altLang="sk-SK" dirty="0" smtClean="0">
              <a:solidFill>
                <a:srgbClr val="FFFF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14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/>
          <a:lstStyle/>
          <a:p>
            <a:pPr eaLnBrk="1" hangingPunct="1"/>
            <a:r>
              <a:rPr lang="sk-SK" altLang="sk-SK" sz="3600" b="1" smtClean="0">
                <a:latin typeface="Arial Narrow" pitchFamily="34" charset="0"/>
              </a:rPr>
              <a:t>Alternatívne spôsoby riešenia konfliktov</a:t>
            </a:r>
            <a:endParaRPr lang="cs-CZ" altLang="sk-SK" sz="3600" b="1" smtClean="0">
              <a:latin typeface="Arial Narrow" pitchFamily="34" charset="0"/>
            </a:endParaRPr>
          </a:p>
        </p:txBody>
      </p:sp>
      <p:graphicFrame>
        <p:nvGraphicFramePr>
          <p:cNvPr id="34882" name="Group 66"/>
          <p:cNvGraphicFramePr>
            <a:graphicFrameLocks noGrp="1"/>
          </p:cNvGraphicFramePr>
          <p:nvPr>
            <p:ph type="tbl" idx="1"/>
          </p:nvPr>
        </p:nvGraphicFramePr>
        <p:xfrm>
          <a:off x="0" y="838200"/>
          <a:ext cx="9144000" cy="6656808"/>
        </p:xfrm>
        <a:graphic>
          <a:graphicData uri="http://schemas.openxmlformats.org/drawingml/2006/table">
            <a:tbl>
              <a:tblPr/>
              <a:tblGrid>
                <a:gridCol w="1795463"/>
                <a:gridCol w="7348537"/>
              </a:tblGrid>
              <a:tr h="16275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FACILITÁCIA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Strany X a Y komunikujú priamo za pomoci tretej osoby – facilitátora, ktorý riadi a sprehľadňuje diskusiu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itchFamily="34" charset="0"/>
                        </a:rPr>
                        <a:t>D</a:t>
                      </a: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ohodu dosahujú X a Y spoločne</a:t>
                      </a:r>
                      <a:r>
                        <a:rPr kumimoji="0" lang="cs-CZ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700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MEDIÁCIA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Mediátor pomáha udržiavať korektnú komunikáciu a pomáha viesť proces vyjednávania strán, komunikuje osobitne s jednou aj druhou stranou. </a:t>
                      </a:r>
                      <a:endParaRPr kumimoji="0" lang="sk-SK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Dohodu dosahujú X a Y spoločne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kumimoji="0" lang="cs-C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6275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ZMIEROVANIE</a:t>
                      </a: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Zmierovanie pomocou zástupcov jednotlivých strán v zmierovacej rade, zástupcovia nie sú priamo angažovaný do konfliktu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itchFamily="34" charset="0"/>
                        </a:rPr>
                        <a:t>D</a:t>
                      </a: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ohodu dosahujú X a Y spoločne.</a:t>
                      </a:r>
                      <a:r>
                        <a:rPr kumimoji="0" lang="cs-C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700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VYJEDNÁ -VANIE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Strany spolu komunikujú priamo, nemajú žiadneho prostredníka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itchFamily="34" charset="0"/>
                        </a:rPr>
                        <a:t>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itchFamily="34" charset="0"/>
                        </a:rPr>
                        <a:t>D</a:t>
                      </a: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ohodu dosahujú X a Y spoločne.</a:t>
                      </a:r>
                      <a:endParaRPr kumimoji="0" lang="sk-SK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0038928"/>
      </p:ext>
    </p:extLst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pPr eaLnBrk="1" hangingPunct="1"/>
            <a:r>
              <a:rPr lang="sk-SK" altLang="sk-SK" sz="3600" b="1" smtClean="0">
                <a:latin typeface="Arial Narrow" pitchFamily="34" charset="0"/>
              </a:rPr>
              <a:t>Aurtoritatívne spôsoby riešenia konfliktov</a:t>
            </a:r>
            <a:endParaRPr lang="cs-CZ" altLang="sk-SK" sz="3600" b="1" smtClean="0">
              <a:latin typeface="Arial Narrow" pitchFamily="34" charset="0"/>
            </a:endParaRPr>
          </a:p>
        </p:txBody>
      </p:sp>
      <p:graphicFrame>
        <p:nvGraphicFramePr>
          <p:cNvPr id="38980" name="Group 68"/>
          <p:cNvGraphicFramePr>
            <a:graphicFrameLocks noGrp="1"/>
          </p:cNvGraphicFramePr>
          <p:nvPr>
            <p:ph type="tbl" idx="1"/>
          </p:nvPr>
        </p:nvGraphicFramePr>
        <p:xfrm>
          <a:off x="0" y="973138"/>
          <a:ext cx="9144000" cy="5884862"/>
        </p:xfrm>
        <a:graphic>
          <a:graphicData uri="http://schemas.openxmlformats.org/drawingml/2006/table">
            <a:tbl>
              <a:tblPr/>
              <a:tblGrid>
                <a:gridCol w="2146300"/>
                <a:gridCol w="6997700"/>
              </a:tblGrid>
              <a:tr h="179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Presadenie sa silou</a:t>
                      </a:r>
                      <a:r>
                        <a:rPr kumimoji="0" lang="cs-C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Strany komunikujú spolu priamo, ale silnejšia z nich presadí svoje rozhodnutie v takej miere, aký je pomer síl. Strany si merajú sily a neriešia podstatu konfliktu. </a:t>
                      </a:r>
                      <a:r>
                        <a:rPr kumimoji="0" lang="sk-SK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Rozhoduje silnejšia strana.</a:t>
                      </a:r>
                      <a:endParaRPr kumimoji="0" lang="cs-CZ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3589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Rozhodnutie autoritou</a:t>
                      </a:r>
                      <a:r>
                        <a:rPr kumimoji="0" lang="cs-C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Autorita</a:t>
                      </a:r>
                      <a:r>
                        <a:rPr kumimoji="0" lang="sk-SK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podľa vlastného úsudku </a:t>
                      </a:r>
                      <a:r>
                        <a:rPr kumimoji="0" lang="sk-SK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rozhodne</a:t>
                      </a:r>
                      <a:r>
                        <a:rPr kumimoji="0" lang="sk-SK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bez vypočutia alebo po vypočutí jednotlivých strán.</a:t>
                      </a:r>
                      <a:r>
                        <a:rPr kumimoji="0" lang="cs-C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3557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Arbitráž</a:t>
                      </a:r>
                      <a:r>
                        <a:rPr kumimoji="0" lang="cs-C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Po vypočutí oboch strán na základe zákona </a:t>
                      </a:r>
                      <a:r>
                        <a:rPr kumimoji="0" lang="sk-SK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rozhodnutie určuje arbiter</a:t>
                      </a:r>
                      <a:r>
                        <a:rPr kumimoji="0" lang="sk-SK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.</a:t>
                      </a:r>
                      <a:r>
                        <a:rPr kumimoji="0" lang="cs-C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3716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Súdne riešenie sporu</a:t>
                      </a:r>
                      <a:r>
                        <a:rPr kumimoji="0" lang="cs-C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Strany komunikujú so súdom priamo alebo/aj prostredníctvom advokáta. </a:t>
                      </a:r>
                      <a:r>
                        <a:rPr kumimoji="0" lang="sk-SK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Sudca vynáša rozhodnutie</a:t>
                      </a:r>
                      <a:r>
                        <a:rPr kumimoji="0" lang="sk-SK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podľa zákona.</a:t>
                      </a:r>
                      <a:endParaRPr kumimoji="0" lang="cs-CZ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9017074"/>
      </p:ext>
    </p:extLst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924800" cy="6400800"/>
          </a:xfrm>
          <a:solidFill>
            <a:schemeClr val="accent1"/>
          </a:solidFill>
        </p:spPr>
        <p:txBody>
          <a:bodyPr/>
          <a:lstStyle/>
          <a:p>
            <a:pPr algn="l" eaLnBrk="1" hangingPunct="1"/>
            <a:r>
              <a:rPr lang="sk-SK" altLang="sk-SK" b="1" dirty="0">
                <a:solidFill>
                  <a:srgbClr val="00CC00"/>
                </a:solidFill>
                <a:latin typeface="Book Antiqua" pitchFamily="18" charset="0"/>
                <a:ea typeface="+mn-ea"/>
                <a:cs typeface="+mn-cs"/>
              </a:rPr>
              <a:t>Konflikt </a:t>
            </a:r>
            <a:r>
              <a:rPr lang="sk-SK" altLang="sk-SK" sz="4800" b="1" smtClean="0">
                <a:solidFill>
                  <a:srgbClr val="336600"/>
                </a:solidFill>
                <a:latin typeface="Arial" pitchFamily="34" charset="0"/>
              </a:rPr>
              <a:t/>
            </a:r>
            <a:br>
              <a:rPr lang="sk-SK" altLang="sk-SK" sz="4800" b="1" smtClean="0">
                <a:solidFill>
                  <a:srgbClr val="336600"/>
                </a:solidFill>
                <a:latin typeface="Arial" pitchFamily="34" charset="0"/>
              </a:rPr>
            </a:br>
            <a:r>
              <a:rPr lang="sk-SK" altLang="sk-SK" sz="2800" b="1" dirty="0">
                <a:latin typeface="Arial" pitchFamily="34" charset="0"/>
                <a:cs typeface="Times New Roman" pitchFamily="18" charset="0"/>
              </a:rPr>
              <a:t>J</a:t>
            </a:r>
            <a:r>
              <a:rPr lang="sk-SK" altLang="sk-SK" sz="2800" b="1" smtClean="0">
                <a:latin typeface="Arial" pitchFamily="34" charset="0"/>
                <a:cs typeface="Times New Roman" pitchFamily="18" charset="0"/>
              </a:rPr>
              <a:t>e </a:t>
            </a:r>
            <a:r>
              <a:rPr lang="sk-SK" altLang="sk-SK" sz="2800" b="1" dirty="0" smtClean="0">
                <a:latin typeface="Arial" pitchFamily="34" charset="0"/>
                <a:cs typeface="Times New Roman" pitchFamily="18" charset="0"/>
              </a:rPr>
              <a:t>vyjadrený zápas medzi nezávislými stranami zalo</a:t>
            </a:r>
            <a:r>
              <a:rPr lang="sk-SK" altLang="sk-SK" sz="2800" b="1" dirty="0" smtClean="0">
                <a:latin typeface="Arial" pitchFamily="34" charset="0"/>
              </a:rPr>
              <a:t>ž</a:t>
            </a:r>
            <a:r>
              <a:rPr lang="sk-SK" altLang="sk-SK" sz="2800" b="1" dirty="0" smtClean="0">
                <a:latin typeface="Arial" pitchFamily="34" charset="0"/>
                <a:cs typeface="Times New Roman" pitchFamily="18" charset="0"/>
              </a:rPr>
              <a:t>ený na vnímaní nezlu</a:t>
            </a:r>
            <a:r>
              <a:rPr lang="sk-SK" altLang="sk-SK" sz="2800" b="1" dirty="0" smtClean="0">
                <a:latin typeface="Arial" pitchFamily="34" charset="0"/>
              </a:rPr>
              <a:t>č</a:t>
            </a:r>
            <a:r>
              <a:rPr lang="sk-SK" altLang="sk-SK" sz="2800" b="1" dirty="0" smtClean="0">
                <a:latin typeface="Arial" pitchFamily="34" charset="0"/>
                <a:cs typeface="Times New Roman" pitchFamily="18" charset="0"/>
              </a:rPr>
              <a:t>iteľných cieľov. </a:t>
            </a:r>
            <a:r>
              <a:rPr lang="sk-SK" altLang="sk-SK" sz="2800" b="1" dirty="0" smtClean="0">
                <a:latin typeface="Arial" pitchFamily="34" charset="0"/>
              </a:rPr>
              <a:t/>
            </a:r>
            <a:br>
              <a:rPr lang="sk-SK" altLang="sk-SK" sz="2800" b="1" dirty="0" smtClean="0">
                <a:latin typeface="Arial" pitchFamily="34" charset="0"/>
              </a:rPr>
            </a:br>
            <a:r>
              <a:rPr lang="sk-SK" altLang="sk-SK" sz="2800" b="1" dirty="0" smtClean="0">
                <a:latin typeface="Arial" pitchFamily="34" charset="0"/>
              </a:rPr>
              <a:t/>
            </a:r>
            <a:br>
              <a:rPr lang="sk-SK" altLang="sk-SK" sz="2800" b="1" dirty="0" smtClean="0">
                <a:latin typeface="Arial" pitchFamily="34" charset="0"/>
              </a:rPr>
            </a:br>
            <a:r>
              <a:rPr lang="sk-SK" altLang="sk-SK" sz="2800" b="1" dirty="0" smtClean="0">
                <a:latin typeface="Arial" pitchFamily="34" charset="0"/>
                <a:cs typeface="Times New Roman" pitchFamily="18" charset="0"/>
              </a:rPr>
              <a:t>Preplet</a:t>
            </a:r>
            <a:r>
              <a:rPr lang="sk-SK" altLang="sk-SK" sz="2800" b="1" dirty="0" smtClean="0">
                <a:latin typeface="Arial" pitchFamily="34" charset="0"/>
              </a:rPr>
              <a:t>á sa</a:t>
            </a:r>
            <a:r>
              <a:rPr lang="sk-SK" altLang="sk-SK" sz="2800" b="1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sk-SK" altLang="sk-SK" sz="2800" b="1" dirty="0" smtClean="0">
                <a:latin typeface="Arial" pitchFamily="34" charset="0"/>
              </a:rPr>
              <a:t>ž</a:t>
            </a:r>
            <a:r>
              <a:rPr lang="sk-SK" altLang="sk-SK" sz="2800" b="1" dirty="0" smtClean="0">
                <a:latin typeface="Arial" pitchFamily="34" charset="0"/>
                <a:cs typeface="Times New Roman" pitchFamily="18" charset="0"/>
              </a:rPr>
              <a:t>ivotom ka</a:t>
            </a:r>
            <a:r>
              <a:rPr lang="sk-SK" altLang="sk-SK" sz="2800" b="1" dirty="0" smtClean="0">
                <a:latin typeface="Arial" pitchFamily="34" charset="0"/>
              </a:rPr>
              <a:t>ž</a:t>
            </a:r>
            <a:r>
              <a:rPr lang="sk-SK" altLang="sk-SK" sz="2800" b="1" dirty="0" smtClean="0">
                <a:latin typeface="Arial" pitchFamily="34" charset="0"/>
                <a:cs typeface="Times New Roman" pitchFamily="18" charset="0"/>
              </a:rPr>
              <a:t>dého z nás, </a:t>
            </a:r>
            <a:r>
              <a:rPr lang="sk-SK" altLang="sk-SK" sz="2800" b="1" dirty="0" smtClean="0">
                <a:latin typeface="Arial" pitchFamily="34" charset="0"/>
              </a:rPr>
              <a:t/>
            </a:r>
            <a:br>
              <a:rPr lang="sk-SK" altLang="sk-SK" sz="2800" b="1" dirty="0" smtClean="0">
                <a:latin typeface="Arial" pitchFamily="34" charset="0"/>
              </a:rPr>
            </a:br>
            <a:r>
              <a:rPr lang="sk-SK" altLang="sk-SK" sz="2800" b="1" dirty="0" smtClean="0">
                <a:latin typeface="Arial" pitchFamily="34" charset="0"/>
                <a:cs typeface="Times New Roman" pitchFamily="18" charset="0"/>
              </a:rPr>
              <a:t>je jednou z náro</a:t>
            </a:r>
            <a:r>
              <a:rPr lang="sk-SK" altLang="sk-SK" sz="2800" b="1" dirty="0" smtClean="0">
                <a:latin typeface="Arial" pitchFamily="34" charset="0"/>
              </a:rPr>
              <a:t>č</a:t>
            </a:r>
            <a:r>
              <a:rPr lang="sk-SK" altLang="sk-SK" sz="2800" b="1" dirty="0" smtClean="0">
                <a:latin typeface="Arial" pitchFamily="34" charset="0"/>
                <a:cs typeface="Times New Roman" pitchFamily="18" charset="0"/>
              </a:rPr>
              <a:t>ných </a:t>
            </a:r>
            <a:r>
              <a:rPr lang="sk-SK" altLang="sk-SK" sz="2800" b="1" dirty="0" smtClean="0">
                <a:latin typeface="Arial" pitchFamily="34" charset="0"/>
              </a:rPr>
              <a:t>ž</a:t>
            </a:r>
            <a:r>
              <a:rPr lang="sk-SK" altLang="sk-SK" sz="2800" b="1" dirty="0" smtClean="0">
                <a:latin typeface="Arial" pitchFamily="34" charset="0"/>
                <a:cs typeface="Times New Roman" pitchFamily="18" charset="0"/>
              </a:rPr>
              <a:t>ivotných situácií,</a:t>
            </a:r>
            <a:r>
              <a:rPr lang="sk-SK" altLang="sk-SK" sz="2800" b="1" dirty="0" smtClean="0">
                <a:latin typeface="Arial" pitchFamily="34" charset="0"/>
              </a:rPr>
              <a:t> </a:t>
            </a:r>
            <a:br>
              <a:rPr lang="sk-SK" altLang="sk-SK" sz="2800" b="1" dirty="0" smtClean="0">
                <a:latin typeface="Arial" pitchFamily="34" charset="0"/>
              </a:rPr>
            </a:br>
            <a:r>
              <a:rPr lang="sk-SK" altLang="sk-SK" sz="2800" b="1" dirty="0" smtClean="0">
                <a:latin typeface="Arial" pitchFamily="34" charset="0"/>
                <a:cs typeface="Times New Roman" pitchFamily="18" charset="0"/>
              </a:rPr>
              <a:t>ide o stret protichodných síl na ceste k cieľu. </a:t>
            </a:r>
            <a:r>
              <a:rPr lang="sk-SK" altLang="sk-SK" sz="2800" b="1" dirty="0" smtClean="0">
                <a:latin typeface="Arial" pitchFamily="34" charset="0"/>
              </a:rPr>
              <a:t/>
            </a:r>
            <a:br>
              <a:rPr lang="sk-SK" altLang="sk-SK" sz="2800" b="1" dirty="0" smtClean="0">
                <a:latin typeface="Arial" pitchFamily="34" charset="0"/>
              </a:rPr>
            </a:br>
            <a:r>
              <a:rPr lang="sk-SK" altLang="sk-SK" sz="2800" b="1" dirty="0" smtClean="0">
                <a:latin typeface="Arial" pitchFamily="34" charset="0"/>
              </a:rPr>
              <a:t/>
            </a:r>
            <a:br>
              <a:rPr lang="sk-SK" altLang="sk-SK" sz="2800" b="1" dirty="0" smtClean="0">
                <a:latin typeface="Arial" pitchFamily="34" charset="0"/>
              </a:rPr>
            </a:br>
            <a:r>
              <a:rPr lang="sk-SK" altLang="sk-SK" sz="2800" b="1" dirty="0" smtClean="0">
                <a:latin typeface="Arial" pitchFamily="34" charset="0"/>
                <a:cs typeface="Times New Roman" pitchFamily="18" charset="0"/>
              </a:rPr>
              <a:t>Do konfliktu sa mô</a:t>
            </a:r>
            <a:r>
              <a:rPr lang="sk-SK" altLang="sk-SK" sz="2800" b="1" dirty="0" smtClean="0">
                <a:latin typeface="Arial" pitchFamily="34" charset="0"/>
              </a:rPr>
              <a:t>ž</a:t>
            </a:r>
            <a:r>
              <a:rPr lang="sk-SK" altLang="sk-SK" sz="2800" b="1" dirty="0" smtClean="0">
                <a:latin typeface="Arial" pitchFamily="34" charset="0"/>
                <a:cs typeface="Times New Roman" pitchFamily="18" charset="0"/>
              </a:rPr>
              <a:t>u dostáva</a:t>
            </a:r>
            <a:r>
              <a:rPr lang="sk-SK" altLang="sk-SK" sz="2800" b="1" dirty="0" smtClean="0">
                <a:latin typeface="Arial" pitchFamily="34" charset="0"/>
              </a:rPr>
              <a:t>ť</a:t>
            </a:r>
            <a:r>
              <a:rPr lang="sk-SK" altLang="sk-SK" sz="2800" b="1" dirty="0" smtClean="0">
                <a:latin typeface="Arial" pitchFamily="34" charset="0"/>
                <a:cs typeface="Times New Roman" pitchFamily="18" charset="0"/>
              </a:rPr>
              <a:t> potreby, záujmy</a:t>
            </a:r>
            <a:r>
              <a:rPr lang="sk-SK" altLang="sk-SK" sz="2800" b="1" dirty="0" smtClean="0">
                <a:latin typeface="Arial" pitchFamily="34" charset="0"/>
              </a:rPr>
              <a:t>, </a:t>
            </a:r>
            <a:r>
              <a:rPr lang="sk-SK" altLang="sk-SK" sz="2800" b="1" dirty="0" smtClean="0">
                <a:latin typeface="Arial" pitchFamily="34" charset="0"/>
                <a:cs typeface="Times New Roman" pitchFamily="18" charset="0"/>
              </a:rPr>
              <a:t>ciele, názory, hodnoty, alebo </a:t>
            </a:r>
            <a:r>
              <a:rPr lang="sk-SK" altLang="sk-SK" sz="2800" b="1" dirty="0" smtClean="0">
                <a:latin typeface="Arial" pitchFamily="34" charset="0"/>
              </a:rPr>
              <a:t>môže</a:t>
            </a:r>
            <a:r>
              <a:rPr lang="sk-SK" altLang="sk-SK" sz="2800" b="1" dirty="0" smtClean="0">
                <a:latin typeface="Arial" pitchFamily="34" charset="0"/>
                <a:cs typeface="Times New Roman" pitchFamily="18" charset="0"/>
              </a:rPr>
              <a:t> nasta</a:t>
            </a:r>
            <a:r>
              <a:rPr lang="sk-SK" altLang="sk-SK" sz="2800" b="1" dirty="0" smtClean="0">
                <a:latin typeface="Arial" pitchFamily="34" charset="0"/>
              </a:rPr>
              <a:t>ť</a:t>
            </a:r>
            <a:r>
              <a:rPr lang="sk-SK" altLang="sk-SK" sz="2800" b="1" dirty="0" smtClean="0">
                <a:latin typeface="Arial" pitchFamily="34" charset="0"/>
                <a:cs typeface="Times New Roman" pitchFamily="18" charset="0"/>
              </a:rPr>
              <a:t> v </a:t>
            </a:r>
            <a:r>
              <a:rPr lang="sk-SK" altLang="sk-SK" sz="2800" b="1" dirty="0" smtClean="0">
                <a:latin typeface="Arial" pitchFamily="34" charset="0"/>
              </a:rPr>
              <a:t>č</a:t>
            </a:r>
            <a:r>
              <a:rPr lang="sk-SK" altLang="sk-SK" sz="2800" b="1" dirty="0" smtClean="0">
                <a:latin typeface="Arial" pitchFamily="34" charset="0"/>
                <a:cs typeface="Times New Roman" pitchFamily="18" charset="0"/>
              </a:rPr>
              <a:t>innostiach, ktoré realizujeme.</a:t>
            </a:r>
            <a:br>
              <a:rPr lang="sk-SK" altLang="sk-SK" sz="2800" b="1" dirty="0" smtClean="0">
                <a:latin typeface="Arial" pitchFamily="34" charset="0"/>
                <a:cs typeface="Times New Roman" pitchFamily="18" charset="0"/>
              </a:rPr>
            </a:br>
            <a:endParaRPr lang="sk-SK" altLang="sk-SK" sz="2800" b="1" dirty="0" smtClean="0"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72"/>
      </p:ext>
    </p:extLst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 flipH="1">
            <a:off x="-69850" y="0"/>
            <a:ext cx="69850" cy="115888"/>
          </a:xfrm>
        </p:spPr>
        <p:txBody>
          <a:bodyPr/>
          <a:lstStyle/>
          <a:p>
            <a:endParaRPr lang="sk-SK" altLang="sk-SK" sz="400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sk-SK" altLang="sk-SK"/>
          </a:p>
        </p:txBody>
      </p:sp>
      <p:pic>
        <p:nvPicPr>
          <p:cNvPr id="66564" name="Picture 4" descr="workshop16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8088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798</Words>
  <Application>Microsoft Office PowerPoint</Application>
  <PresentationFormat>Prezentácia na obrazovke (4:3)</PresentationFormat>
  <Paragraphs>170</Paragraphs>
  <Slides>32</Slides>
  <Notes>12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32</vt:i4>
      </vt:variant>
    </vt:vector>
  </HeadingPairs>
  <TitlesOfParts>
    <vt:vector size="33" baseType="lpstr">
      <vt:lpstr>Motiv sady Office</vt:lpstr>
      <vt:lpstr> SOCIÁLNE KONFLIKTY</vt:lpstr>
      <vt:lpstr>Konflikty</vt:lpstr>
      <vt:lpstr>Konflikt</vt:lpstr>
      <vt:lpstr>Prezentácia programu PowerPoint</vt:lpstr>
      <vt:lpstr>KONFLIKT  je stret protichodného správania, postojov, názorov, cieľov, presvedčení, záujmov   </vt:lpstr>
      <vt:lpstr>Základné AXIÓMY: </vt:lpstr>
      <vt:lpstr>Prezentácia programu PowerPoint</vt:lpstr>
      <vt:lpstr>Priebeh konfliktu ovplyvňujú: </vt:lpstr>
      <vt:lpstr>Prezentácia programu PowerPoint</vt:lpstr>
      <vt:lpstr>Druhy konfliktov</vt:lpstr>
      <vt:lpstr>Predchádzanie konfliktom</vt:lpstr>
      <vt:lpstr>Konflikt na komunikačnej sieti</vt:lpstr>
      <vt:lpstr>Typológia konfliktov </vt:lpstr>
      <vt:lpstr>Prezentácia programu PowerPoint</vt:lpstr>
      <vt:lpstr>Prezentácia programu PowerPoint</vt:lpstr>
      <vt:lpstr>Efektívnemu riešeniu konfliktov napomáha:</vt:lpstr>
      <vt:lpstr>Stratégie ako riešiť konflikty</vt:lpstr>
      <vt:lpstr>ŽRALOK </vt:lpstr>
      <vt:lpstr>KORYTNAČKA</vt:lpstr>
      <vt:lpstr>MEDVEDÍK</vt:lpstr>
      <vt:lpstr>LÍŠKA</vt:lpstr>
      <vt:lpstr>SOVA </vt:lpstr>
      <vt:lpstr>Ako postupovať pri riešení konfliktov?</vt:lpstr>
      <vt:lpstr>Pravidlá efektívneho riešenia problémov ak sme v roli rozhodcu</vt:lpstr>
      <vt:lpstr>Prezentácia programu PowerPoint</vt:lpstr>
      <vt:lpstr>Konštruktívne riešenie konfliktov</vt:lpstr>
      <vt:lpstr>Dobré riešenie konfliktu</vt:lpstr>
      <vt:lpstr>Prínos konfliktov</vt:lpstr>
      <vt:lpstr>Alternatívne spôsoby riešenia konfliktov</vt:lpstr>
      <vt:lpstr>Aurtoritatívne spôsoby riešenia konfliktov</vt:lpstr>
      <vt:lpstr>Konflikt  Je vyjadrený zápas medzi nezávislými stranami založený na vnímaní nezlučiteľných cieľov.   Prepletá sa životom každého z nás,  je jednou z náročných životných situácií,  ide o stret protichodných síl na ceste k cieľu.   Do konfliktu sa môžu dostávať potreby, záujmy, ciele, názory, hodnoty, alebo môže nastať v činnostiach, ktoré realizujeme. 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Manažment konfliktov</dc:title>
  <dc:creator>Mon</dc:creator>
  <cp:lastModifiedBy>Asus</cp:lastModifiedBy>
  <cp:revision>23</cp:revision>
  <dcterms:created xsi:type="dcterms:W3CDTF">2013-04-10T14:26:22Z</dcterms:created>
  <dcterms:modified xsi:type="dcterms:W3CDTF">2014-12-15T20:05:04Z</dcterms:modified>
</cp:coreProperties>
</file>